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7" r:id="rId2"/>
    <p:sldId id="289" r:id="rId3"/>
    <p:sldId id="258" r:id="rId4"/>
    <p:sldId id="275" r:id="rId5"/>
    <p:sldId id="276" r:id="rId6"/>
    <p:sldId id="277" r:id="rId7"/>
    <p:sldId id="278" r:id="rId8"/>
    <p:sldId id="274" r:id="rId9"/>
    <p:sldId id="290" r:id="rId10"/>
    <p:sldId id="291" r:id="rId11"/>
    <p:sldId id="311" r:id="rId12"/>
    <p:sldId id="259" r:id="rId13"/>
    <p:sldId id="279" r:id="rId14"/>
    <p:sldId id="280" r:id="rId15"/>
    <p:sldId id="281" r:id="rId16"/>
    <p:sldId id="282" r:id="rId17"/>
    <p:sldId id="283" r:id="rId18"/>
    <p:sldId id="284" r:id="rId19"/>
    <p:sldId id="288" r:id="rId20"/>
    <p:sldId id="264" r:id="rId21"/>
    <p:sldId id="265" r:id="rId22"/>
    <p:sldId id="312" r:id="rId23"/>
    <p:sldId id="267" r:id="rId24"/>
    <p:sldId id="313" r:id="rId25"/>
    <p:sldId id="269" r:id="rId26"/>
    <p:sldId id="271"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F0671-78A1-48C9-9DC4-F331AF69CD4D}"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B8810-4D5F-44F5-B7F8-061E2FF336C6}" type="slidenum">
              <a:rPr lang="en-US" smtClean="0"/>
              <a:t>‹#›</a:t>
            </a:fld>
            <a:endParaRPr lang="en-US"/>
          </a:p>
        </p:txBody>
      </p:sp>
    </p:spTree>
    <p:extLst>
      <p:ext uri="{BB962C8B-B14F-4D97-AF65-F5344CB8AC3E}">
        <p14:creationId xmlns:p14="http://schemas.microsoft.com/office/powerpoint/2010/main" val="200002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407141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279057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9597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73527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51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36388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351681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28789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291304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30/5/2019</a:t>
            </a:r>
          </a:p>
        </p:txBody>
      </p:sp>
      <p:sp>
        <p:nvSpPr>
          <p:cNvPr id="5" name="Footer Placeholder 4"/>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318207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30/5/2019</a:t>
            </a:r>
          </a:p>
        </p:txBody>
      </p:sp>
      <p:sp>
        <p:nvSpPr>
          <p:cNvPr id="6" name="Footer Placeholder 5"/>
          <p:cNvSpPr>
            <a:spLocks noGrp="1"/>
          </p:cNvSpPr>
          <p:nvPr>
            <p:ph type="ftr" sz="quarter" idx="11"/>
          </p:nvPr>
        </p:nvSpPr>
        <p:spPr/>
        <p:txBody>
          <a:bodyPr/>
          <a:lstStyle/>
          <a:p>
            <a:r>
              <a:rPr lang="en-US"/>
              <a:t>TASAI/MOFA Seed Sector Stakeholders' Workshop, Accra - NASTAG Presentation</a:t>
            </a:r>
          </a:p>
        </p:txBody>
      </p:sp>
      <p:sp>
        <p:nvSpPr>
          <p:cNvPr id="7" name="Slide Number Placeholder 6"/>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126165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30/5/2019</a:t>
            </a:r>
          </a:p>
        </p:txBody>
      </p:sp>
      <p:sp>
        <p:nvSpPr>
          <p:cNvPr id="8" name="Footer Placeholder 7"/>
          <p:cNvSpPr>
            <a:spLocks noGrp="1"/>
          </p:cNvSpPr>
          <p:nvPr>
            <p:ph type="ftr" sz="quarter" idx="11"/>
          </p:nvPr>
        </p:nvSpPr>
        <p:spPr/>
        <p:txBody>
          <a:bodyPr/>
          <a:lstStyle/>
          <a:p>
            <a:r>
              <a:rPr lang="en-US"/>
              <a:t>TASAI/MOFA Seed Sector Stakeholders' Workshop, Accra - NASTAG Presentation</a:t>
            </a:r>
          </a:p>
        </p:txBody>
      </p:sp>
      <p:sp>
        <p:nvSpPr>
          <p:cNvPr id="9" name="Slide Number Placeholder 8"/>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268208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30/5/2019</a:t>
            </a:r>
          </a:p>
        </p:txBody>
      </p:sp>
      <p:sp>
        <p:nvSpPr>
          <p:cNvPr id="4" name="Footer Placeholder 3"/>
          <p:cNvSpPr>
            <a:spLocks noGrp="1"/>
          </p:cNvSpPr>
          <p:nvPr>
            <p:ph type="ftr" sz="quarter" idx="11"/>
          </p:nvPr>
        </p:nvSpPr>
        <p:spPr/>
        <p:txBody>
          <a:bodyPr/>
          <a:lstStyle/>
          <a:p>
            <a:r>
              <a:rPr lang="en-US"/>
              <a:t>TASAI/MOFA Seed Sector Stakeholders' Workshop, Accra - NASTAG Presentation</a:t>
            </a:r>
          </a:p>
        </p:txBody>
      </p:sp>
      <p:sp>
        <p:nvSpPr>
          <p:cNvPr id="5" name="Slide Number Placeholder 4"/>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149434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30/5/2019</a:t>
            </a:r>
          </a:p>
        </p:txBody>
      </p:sp>
      <p:sp>
        <p:nvSpPr>
          <p:cNvPr id="3" name="Footer Placeholder 2"/>
          <p:cNvSpPr>
            <a:spLocks noGrp="1"/>
          </p:cNvSpPr>
          <p:nvPr>
            <p:ph type="ftr" sz="quarter" idx="11"/>
          </p:nvPr>
        </p:nvSpPr>
        <p:spPr/>
        <p:txBody>
          <a:bodyPr/>
          <a:lstStyle/>
          <a:p>
            <a:r>
              <a:rPr lang="en-US"/>
              <a:t>TASAI/MOFA Seed Sector Stakeholders' Workshop, Accra - NASTAG Presentation</a:t>
            </a:r>
          </a:p>
        </p:txBody>
      </p:sp>
      <p:sp>
        <p:nvSpPr>
          <p:cNvPr id="4" name="Slide Number Placeholder 3"/>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63031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30/5/2019</a:t>
            </a:r>
          </a:p>
        </p:txBody>
      </p:sp>
      <p:sp>
        <p:nvSpPr>
          <p:cNvPr id="6" name="Footer Placeholder 5"/>
          <p:cNvSpPr>
            <a:spLocks noGrp="1"/>
          </p:cNvSpPr>
          <p:nvPr>
            <p:ph type="ftr" sz="quarter" idx="11"/>
          </p:nvPr>
        </p:nvSpPr>
        <p:spPr/>
        <p:txBody>
          <a:bodyPr/>
          <a:lstStyle/>
          <a:p>
            <a:r>
              <a:rPr lang="en-US"/>
              <a:t>TASAI/MOFA Seed Sector Stakeholders' Workshop, Accra - NASTAG Presentation</a:t>
            </a:r>
          </a:p>
        </p:txBody>
      </p:sp>
      <p:sp>
        <p:nvSpPr>
          <p:cNvPr id="7" name="Slide Number Placeholder 6"/>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146393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30/5/2019</a:t>
            </a:r>
          </a:p>
        </p:txBody>
      </p:sp>
      <p:sp>
        <p:nvSpPr>
          <p:cNvPr id="6" name="Footer Placeholder 5"/>
          <p:cNvSpPr>
            <a:spLocks noGrp="1"/>
          </p:cNvSpPr>
          <p:nvPr>
            <p:ph type="ftr" sz="quarter" idx="11"/>
          </p:nvPr>
        </p:nvSpPr>
        <p:spPr/>
        <p:txBody>
          <a:bodyPr/>
          <a:lstStyle/>
          <a:p>
            <a:r>
              <a:rPr lang="en-US"/>
              <a:t>TASAI/MOFA Seed Sector Stakeholders' Workshop, Accra - NASTAG Presentation</a:t>
            </a:r>
          </a:p>
        </p:txBody>
      </p:sp>
      <p:sp>
        <p:nvSpPr>
          <p:cNvPr id="7" name="Slide Number Placeholder 6"/>
          <p:cNvSpPr>
            <a:spLocks noGrp="1"/>
          </p:cNvSpPr>
          <p:nvPr>
            <p:ph type="sldNum" sz="quarter" idx="12"/>
          </p:nvPr>
        </p:nvSpPr>
        <p:spPr/>
        <p:txBody>
          <a:bodyPr/>
          <a:lstStyle/>
          <a:p>
            <a:fld id="{4535FDEC-D47D-4FB6-AEF9-212A8D9222DF}" type="slidenum">
              <a:rPr lang="en-US" smtClean="0"/>
              <a:t>‹#›</a:t>
            </a:fld>
            <a:endParaRPr lang="en-US"/>
          </a:p>
        </p:txBody>
      </p:sp>
    </p:spTree>
    <p:extLst>
      <p:ext uri="{BB962C8B-B14F-4D97-AF65-F5344CB8AC3E}">
        <p14:creationId xmlns:p14="http://schemas.microsoft.com/office/powerpoint/2010/main" val="13484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30/5/2019</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TASAI/MOFA Seed Sector Stakeholders' Workshop, Accra - NASTAG Presentation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35FDEC-D47D-4FB6-AEF9-212A8D9222DF}" type="slidenum">
              <a:rPr lang="en-US" smtClean="0"/>
              <a:t>‹#›</a:t>
            </a:fld>
            <a:endParaRPr lang="en-US"/>
          </a:p>
        </p:txBody>
      </p:sp>
    </p:spTree>
    <p:extLst>
      <p:ext uri="{BB962C8B-B14F-4D97-AF65-F5344CB8AC3E}">
        <p14:creationId xmlns:p14="http://schemas.microsoft.com/office/powerpoint/2010/main" val="246938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A10100-EFC5-4123-88A1-4A61854662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76" y="5748689"/>
            <a:ext cx="3057525" cy="645160"/>
          </a:xfrm>
          <a:prstGeom prst="rect">
            <a:avLst/>
          </a:prstGeom>
          <a:noFill/>
          <a:ln>
            <a:noFill/>
          </a:ln>
        </p:spPr>
      </p:pic>
      <p:pic>
        <p:nvPicPr>
          <p:cNvPr id="6" name="Picture 5" descr="C:\Users\Augusta\Desktop\NASTAG LOGO 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10" name="Rectangle 9"/>
          <p:cNvSpPr/>
          <p:nvPr/>
        </p:nvSpPr>
        <p:spPr>
          <a:xfrm>
            <a:off x="1280161" y="640081"/>
            <a:ext cx="8622792" cy="5786199"/>
          </a:xfrm>
          <a:prstGeom prst="rect">
            <a:avLst/>
          </a:prstGeom>
        </p:spPr>
        <p:txBody>
          <a:bodyPr wrap="square">
            <a:spAutoFit/>
          </a:bodyPr>
          <a:lstStyle/>
          <a:p>
            <a:endParaRPr lang="en-US" dirty="0">
              <a:latin typeface="Arial Rounded MT Bold" panose="020F0704030504030204" pitchFamily="34" charset="0"/>
            </a:endParaRPr>
          </a:p>
          <a:p>
            <a:endParaRPr lang="en-US" dirty="0">
              <a:latin typeface="Arial Rounded MT Bold" panose="020F0704030504030204" pitchFamily="34" charset="0"/>
            </a:endParaRPr>
          </a:p>
          <a:p>
            <a:pPr algn="ctr"/>
            <a:r>
              <a:rPr lang="en-US" sz="3200" dirty="0">
                <a:solidFill>
                  <a:srgbClr val="002060"/>
                </a:solidFill>
                <a:latin typeface="Arial Rounded MT Bold" panose="020F0704030504030204" pitchFamily="34" charset="0"/>
              </a:rPr>
              <a:t>OVERVIEW OF THE SEED SECTOR &amp; STATUS OF THE NATIONAL SEED TRADE ASSOCIATION OF GHANA </a:t>
            </a:r>
          </a:p>
          <a:p>
            <a:pPr algn="ctr"/>
            <a:br>
              <a:rPr lang="en-US" sz="2400" i="1" dirty="0">
                <a:latin typeface="Arial Rounded MT Bold" panose="020F0704030504030204" pitchFamily="34" charset="0"/>
              </a:rPr>
            </a:br>
            <a:r>
              <a:rPr lang="en-US" b="1" dirty="0">
                <a:solidFill>
                  <a:schemeClr val="accent2">
                    <a:lumMod val="75000"/>
                  </a:schemeClr>
                </a:solidFill>
                <a:latin typeface="Arial Rounded MT Bold" panose="020F0704030504030204" pitchFamily="34" charset="0"/>
              </a:rPr>
              <a:t> </a:t>
            </a:r>
            <a:r>
              <a:rPr lang="en-US" sz="2000" b="1" dirty="0">
                <a:solidFill>
                  <a:schemeClr val="accent2">
                    <a:lumMod val="75000"/>
                  </a:schemeClr>
                </a:solidFill>
                <a:latin typeface="Arial Rounded MT Bold" panose="020F0704030504030204" pitchFamily="34" charset="0"/>
              </a:rPr>
              <a:t>A NASTAG PRESENTATION </a:t>
            </a:r>
            <a:br>
              <a:rPr lang="en-US" i="1" dirty="0">
                <a:solidFill>
                  <a:schemeClr val="accent2">
                    <a:lumMod val="75000"/>
                  </a:schemeClr>
                </a:solidFill>
                <a:latin typeface="Arial Rounded MT Bold" panose="020F0704030504030204" pitchFamily="34" charset="0"/>
              </a:rPr>
            </a:br>
            <a:br>
              <a:rPr lang="en-US" i="1" dirty="0">
                <a:solidFill>
                  <a:srgbClr val="FF0000"/>
                </a:solidFill>
                <a:latin typeface="Arial Rounded MT Bold" panose="020F0704030504030204" pitchFamily="34" charset="0"/>
              </a:rPr>
            </a:br>
            <a:r>
              <a:rPr lang="en-US" i="1" dirty="0">
                <a:latin typeface="Arial Rounded MT Bold" panose="020F0704030504030204" pitchFamily="34" charset="0"/>
              </a:rPr>
              <a:t> @</a:t>
            </a:r>
          </a:p>
          <a:p>
            <a:pPr algn="ctr"/>
            <a:r>
              <a:rPr lang="en-US" b="1" dirty="0">
                <a:solidFill>
                  <a:srgbClr val="002060"/>
                </a:solidFill>
                <a:latin typeface="Arial Rounded MT Bold" panose="020F0704030504030204" pitchFamily="34" charset="0"/>
              </a:rPr>
              <a:t> Ghana Seed Sector Stakeholders’ Workshop</a:t>
            </a:r>
          </a:p>
          <a:p>
            <a:pPr algn="ctr"/>
            <a:r>
              <a:rPr lang="en-US" i="1" dirty="0">
                <a:solidFill>
                  <a:schemeClr val="accent2">
                    <a:lumMod val="75000"/>
                  </a:schemeClr>
                </a:solidFill>
                <a:latin typeface="Arial Rounded MT Bold" panose="020F0704030504030204" pitchFamily="34" charset="0"/>
              </a:rPr>
              <a:t>Fiesta Royal Hotel, Accra</a:t>
            </a:r>
            <a:br>
              <a:rPr lang="en-US" dirty="0">
                <a:solidFill>
                  <a:schemeClr val="accent2">
                    <a:lumMod val="75000"/>
                  </a:schemeClr>
                </a:solidFill>
                <a:latin typeface="Arial Rounded MT Bold" panose="020F0704030504030204" pitchFamily="34" charset="0"/>
              </a:rPr>
            </a:br>
            <a:r>
              <a:rPr lang="en-US" i="1" dirty="0">
                <a:solidFill>
                  <a:schemeClr val="accent2">
                    <a:lumMod val="75000"/>
                  </a:schemeClr>
                </a:solidFill>
                <a:latin typeface="Arial Rounded MT Bold" panose="020F0704030504030204" pitchFamily="34" charset="0"/>
              </a:rPr>
              <a:t>30</a:t>
            </a:r>
            <a:r>
              <a:rPr lang="en-US" i="1" baseline="30000" dirty="0">
                <a:solidFill>
                  <a:schemeClr val="accent2">
                    <a:lumMod val="75000"/>
                  </a:schemeClr>
                </a:solidFill>
                <a:latin typeface="Arial Rounded MT Bold" panose="020F0704030504030204" pitchFamily="34" charset="0"/>
              </a:rPr>
              <a:t>th</a:t>
            </a:r>
            <a:r>
              <a:rPr lang="en-US" i="1" dirty="0">
                <a:solidFill>
                  <a:schemeClr val="accent2">
                    <a:lumMod val="75000"/>
                  </a:schemeClr>
                </a:solidFill>
                <a:latin typeface="Arial Rounded MT Bold" panose="020F0704030504030204" pitchFamily="34" charset="0"/>
              </a:rPr>
              <a:t> May 2019</a:t>
            </a:r>
          </a:p>
          <a:p>
            <a:pPr algn="ctr"/>
            <a:endParaRPr lang="en-US" b="1" dirty="0">
              <a:solidFill>
                <a:srgbClr val="002060"/>
              </a:solidFill>
              <a:latin typeface="Arial Rounded MT Bold" panose="020F0704030504030204" pitchFamily="34" charset="0"/>
            </a:endParaRPr>
          </a:p>
          <a:p>
            <a:pPr algn="ctr"/>
            <a:endParaRPr lang="en-US" sz="1400" i="1" dirty="0">
              <a:solidFill>
                <a:srgbClr val="002060"/>
              </a:solidFill>
              <a:latin typeface="Arial Rounded MT Bold" panose="020F0704030504030204" pitchFamily="34" charset="0"/>
            </a:endParaRPr>
          </a:p>
          <a:p>
            <a:pPr algn="ctr"/>
            <a:r>
              <a:rPr lang="en-US" sz="1400" i="1" dirty="0">
                <a:solidFill>
                  <a:srgbClr val="002060"/>
                </a:solidFill>
                <a:latin typeface="Arial Rounded MT Bold" panose="020F0704030504030204" pitchFamily="34" charset="0"/>
              </a:rPr>
              <a:t>Organized by </a:t>
            </a:r>
            <a:br>
              <a:rPr lang="en-US" i="1" dirty="0">
                <a:solidFill>
                  <a:srgbClr val="FF0000"/>
                </a:solidFill>
                <a:latin typeface="Arial Rounded MT Bold" panose="020F0704030504030204" pitchFamily="34" charset="0"/>
              </a:rPr>
            </a:br>
            <a:r>
              <a:rPr lang="en-US" b="1" i="1" dirty="0">
                <a:solidFill>
                  <a:srgbClr val="002060"/>
                </a:solidFill>
                <a:latin typeface="Arial Rounded MT Bold" panose="020F0704030504030204" pitchFamily="34" charset="0"/>
              </a:rPr>
              <a:t>TASAI in collaboration with </a:t>
            </a:r>
            <a:r>
              <a:rPr lang="en-US" b="1" i="1" dirty="0" err="1">
                <a:solidFill>
                  <a:srgbClr val="002060"/>
                </a:solidFill>
                <a:latin typeface="Arial Rounded MT Bold" panose="020F0704030504030204" pitchFamily="34" charset="0"/>
              </a:rPr>
              <a:t>MoFA</a:t>
            </a:r>
            <a:r>
              <a:rPr lang="en-US" b="1" i="1" dirty="0">
                <a:solidFill>
                  <a:srgbClr val="002060"/>
                </a:solidFill>
                <a:latin typeface="Arial Rounded MT Bold" panose="020F0704030504030204" pitchFamily="34" charset="0"/>
              </a:rPr>
              <a:t> &amp; NASTAG </a:t>
            </a:r>
            <a:br>
              <a:rPr lang="en-US" dirty="0">
                <a:solidFill>
                  <a:srgbClr val="002060"/>
                </a:solidFill>
                <a:latin typeface="Arial Rounded MT Bold" panose="020F0704030504030204" pitchFamily="34" charset="0"/>
              </a:rPr>
            </a:br>
            <a:br>
              <a:rPr lang="en-US" dirty="0">
                <a:solidFill>
                  <a:srgbClr val="002060"/>
                </a:solidFill>
                <a:latin typeface="Arial Narrow" panose="020B0606020202030204" pitchFamily="34" charset="0"/>
              </a:rPr>
            </a:br>
            <a:endParaRPr lang="en-US" dirty="0"/>
          </a:p>
        </p:txBody>
      </p:sp>
      <p:pic>
        <p:nvPicPr>
          <p:cNvPr id="7" name="Picture 6">
            <a:extLst>
              <a:ext uri="{FF2B5EF4-FFF2-40B4-BE49-F238E27FC236}">
                <a16:creationId xmlns:a16="http://schemas.microsoft.com/office/drawing/2014/main" id="{7CECF1DA-22E3-4423-AA9D-810573E4C5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93635" y="5792385"/>
            <a:ext cx="2118204" cy="633895"/>
          </a:xfrm>
          <a:prstGeom prst="rect">
            <a:avLst/>
          </a:prstGeom>
          <a:noFill/>
          <a:ln>
            <a:noFill/>
          </a:ln>
        </p:spPr>
      </p:pic>
    </p:spTree>
    <p:extLst>
      <p:ext uri="{BB962C8B-B14F-4D97-AF65-F5344CB8AC3E}">
        <p14:creationId xmlns:p14="http://schemas.microsoft.com/office/powerpoint/2010/main" val="14785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235-8FD7-411C-B828-A7B8CCF75805}"/>
              </a:ext>
            </a:extLst>
          </p:cNvPr>
          <p:cNvSpPr>
            <a:spLocks noGrp="1"/>
          </p:cNvSpPr>
          <p:nvPr>
            <p:ph type="title"/>
          </p:nvPr>
        </p:nvSpPr>
        <p:spPr>
          <a:xfrm>
            <a:off x="1386288" y="244126"/>
            <a:ext cx="8086896" cy="896746"/>
          </a:xfrm>
          <a:solidFill>
            <a:schemeClr val="accent6"/>
          </a:solidFill>
        </p:spPr>
        <p:txBody>
          <a:bodyPr>
            <a:normAutofit/>
          </a:bodyPr>
          <a:lstStyle/>
          <a:p>
            <a:pPr algn="ctr"/>
            <a:r>
              <a:rPr lang="en-US" b="1" dirty="0">
                <a:solidFill>
                  <a:schemeClr val="bg1"/>
                </a:solidFill>
                <a:latin typeface="Arial Rounded MT Bold" panose="020F0704030504030204" pitchFamily="34" charset="0"/>
              </a:rPr>
              <a:t>SEED SECTOR (2)</a:t>
            </a:r>
          </a:p>
        </p:txBody>
      </p:sp>
      <p:sp>
        <p:nvSpPr>
          <p:cNvPr id="3" name="Content Placeholder 2">
            <a:extLst>
              <a:ext uri="{FF2B5EF4-FFF2-40B4-BE49-F238E27FC236}">
                <a16:creationId xmlns:a16="http://schemas.microsoft.com/office/drawing/2014/main" id="{85A9033E-AF95-4CEE-A00C-6AB881B5F2BD}"/>
              </a:ext>
            </a:extLst>
          </p:cNvPr>
          <p:cNvSpPr>
            <a:spLocks noGrp="1"/>
          </p:cNvSpPr>
          <p:nvPr>
            <p:ph idx="1"/>
          </p:nvPr>
        </p:nvSpPr>
        <p:spPr>
          <a:xfrm>
            <a:off x="438912" y="1225296"/>
            <a:ext cx="9381744" cy="5715000"/>
          </a:xfrm>
        </p:spPr>
        <p:txBody>
          <a:bodyPr>
            <a:normAutofit/>
          </a:bodyPr>
          <a:lstStyle/>
          <a:p>
            <a:pPr marL="0" indent="0">
              <a:buNone/>
            </a:pPr>
            <a:endParaRPr lang="en-US" sz="2400" dirty="0">
              <a:latin typeface="Arial Rounded MT Bold" panose="020F0704030504030204" pitchFamily="34" charset="0"/>
            </a:endParaRPr>
          </a:p>
          <a:p>
            <a:pPr marL="0" indent="0">
              <a:buNone/>
            </a:pPr>
            <a:r>
              <a:rPr lang="en-US" sz="2400" dirty="0">
                <a:latin typeface="Arial Rounded MT Bold" panose="020F0704030504030204" pitchFamily="34" charset="0"/>
              </a:rPr>
              <a:t>  Factors of Low Utilization of Quality Seeds …</a:t>
            </a:r>
          </a:p>
          <a:p>
            <a:pPr marL="0" indent="0">
              <a:buNone/>
            </a:pPr>
            <a:endParaRPr lang="en-US" sz="2400" dirty="0">
              <a:latin typeface="Arial Rounded MT Bold" panose="020F0704030504030204" pitchFamily="34" charset="0"/>
            </a:endParaRPr>
          </a:p>
          <a:p>
            <a:pPr marL="0" indent="0" fontAlgn="base">
              <a:buNone/>
            </a:pPr>
            <a:r>
              <a:rPr lang="en-US" sz="2400" dirty="0">
                <a:latin typeface="Arial Rounded MT Bold" panose="020F0704030504030204" pitchFamily="34" charset="0"/>
              </a:rPr>
              <a:t>Commercialization of the seed sector (private sector-led) until recently did not receive the  attention and support.</a:t>
            </a:r>
          </a:p>
          <a:p>
            <a:pPr marL="457200" indent="-457200" fontAlgn="base">
              <a:buAutoNum type="arabicPeriod" startAt="2"/>
            </a:pPr>
            <a:endParaRPr lang="en-US" sz="2400" dirty="0">
              <a:latin typeface="Arial Rounded MT Bold" panose="020F0704030504030204" pitchFamily="34" charset="0"/>
            </a:endParaRPr>
          </a:p>
          <a:p>
            <a:pPr marL="0" indent="0" fontAlgn="base">
              <a:buNone/>
            </a:pPr>
            <a:r>
              <a:rPr lang="en-US" sz="2400" dirty="0">
                <a:latin typeface="Arial Rounded MT Bold" panose="020F0704030504030204" pitchFamily="34" charset="0"/>
              </a:rPr>
              <a:t>The National Policy to drive the seed sector development has not been sufficiently enforced.</a:t>
            </a:r>
          </a:p>
          <a:p>
            <a:pPr algn="just">
              <a:buFont typeface="Wingdings" panose="05000000000000000000" pitchFamily="2" charset="2"/>
              <a:buChar char="q"/>
            </a:pPr>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10" name="Slide Number Placeholder 9">
            <a:extLst>
              <a:ext uri="{FF2B5EF4-FFF2-40B4-BE49-F238E27FC236}">
                <a16:creationId xmlns:a16="http://schemas.microsoft.com/office/drawing/2014/main" id="{F317239E-F255-4C81-AF75-770E8979C261}"/>
              </a:ext>
            </a:extLst>
          </p:cNvPr>
          <p:cNvSpPr>
            <a:spLocks noGrp="1"/>
          </p:cNvSpPr>
          <p:nvPr>
            <p:ph type="sldNum" sz="quarter" idx="12"/>
          </p:nvPr>
        </p:nvSpPr>
        <p:spPr/>
        <p:txBody>
          <a:bodyPr/>
          <a:lstStyle/>
          <a:p>
            <a:fld id="{4535FDEC-D47D-4FB6-AEF9-212A8D9222DF}" type="slidenum">
              <a:rPr lang="en-US" smtClean="0"/>
              <a:t>10</a:t>
            </a:fld>
            <a:endParaRPr lang="en-US"/>
          </a:p>
        </p:txBody>
      </p:sp>
    </p:spTree>
    <p:extLst>
      <p:ext uri="{BB962C8B-B14F-4D97-AF65-F5344CB8AC3E}">
        <p14:creationId xmlns:p14="http://schemas.microsoft.com/office/powerpoint/2010/main" val="18515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4A75-78A7-4354-87D1-52A9465BCEE2}"/>
              </a:ext>
            </a:extLst>
          </p:cNvPr>
          <p:cNvSpPr>
            <a:spLocks noGrp="1"/>
          </p:cNvSpPr>
          <p:nvPr>
            <p:ph type="title"/>
          </p:nvPr>
        </p:nvSpPr>
        <p:spPr>
          <a:xfrm>
            <a:off x="1933903" y="0"/>
            <a:ext cx="10258097" cy="786384"/>
          </a:xfrm>
          <a:solidFill>
            <a:schemeClr val="accent6"/>
          </a:solidFill>
        </p:spPr>
        <p:txBody>
          <a:bodyPr>
            <a:normAutofit/>
          </a:bodyPr>
          <a:lstStyle/>
          <a:p>
            <a:pPr algn="ctr"/>
            <a:r>
              <a:rPr lang="en-US" b="1" dirty="0">
                <a:solidFill>
                  <a:schemeClr val="bg1"/>
                </a:solidFill>
                <a:latin typeface="Arial Rounded MT Bold" panose="020F0704030504030204" pitchFamily="34" charset="0"/>
              </a:rPr>
              <a:t>SEED SECTOR (3)</a:t>
            </a: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56" y="0"/>
            <a:ext cx="1386288" cy="1384998"/>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087126856"/>
              </p:ext>
            </p:extLst>
          </p:nvPr>
        </p:nvGraphicFramePr>
        <p:xfrm>
          <a:off x="4279393" y="2435412"/>
          <a:ext cx="7599182" cy="4341180"/>
        </p:xfrm>
        <a:graphic>
          <a:graphicData uri="http://schemas.openxmlformats.org/drawingml/2006/table">
            <a:tbl>
              <a:tblPr firstRow="1" bandRow="1">
                <a:tableStyleId>{5C22544A-7EE6-4342-B048-85BDC9FD1C3A}</a:tableStyleId>
              </a:tblPr>
              <a:tblGrid>
                <a:gridCol w="1940252">
                  <a:extLst>
                    <a:ext uri="{9D8B030D-6E8A-4147-A177-3AD203B41FA5}">
                      <a16:colId xmlns:a16="http://schemas.microsoft.com/office/drawing/2014/main" val="20000"/>
                    </a:ext>
                  </a:extLst>
                </a:gridCol>
                <a:gridCol w="2337759">
                  <a:extLst>
                    <a:ext uri="{9D8B030D-6E8A-4147-A177-3AD203B41FA5}">
                      <a16:colId xmlns:a16="http://schemas.microsoft.com/office/drawing/2014/main" val="20001"/>
                    </a:ext>
                  </a:extLst>
                </a:gridCol>
                <a:gridCol w="1889185">
                  <a:extLst>
                    <a:ext uri="{9D8B030D-6E8A-4147-A177-3AD203B41FA5}">
                      <a16:colId xmlns:a16="http://schemas.microsoft.com/office/drawing/2014/main" val="20002"/>
                    </a:ext>
                  </a:extLst>
                </a:gridCol>
                <a:gridCol w="1431986">
                  <a:extLst>
                    <a:ext uri="{9D8B030D-6E8A-4147-A177-3AD203B41FA5}">
                      <a16:colId xmlns:a16="http://schemas.microsoft.com/office/drawing/2014/main" val="3263736249"/>
                    </a:ext>
                  </a:extLst>
                </a:gridCol>
              </a:tblGrid>
              <a:tr h="1145218">
                <a:tc>
                  <a:txBody>
                    <a:bodyPr/>
                    <a:lstStyle/>
                    <a:p>
                      <a:r>
                        <a:rPr lang="en-GB" sz="2400" dirty="0">
                          <a:latin typeface="Arial Rounded MT Bold" panose="020F0704030504030204" pitchFamily="34" charset="0"/>
                        </a:rPr>
                        <a:t>Crop</a:t>
                      </a:r>
                    </a:p>
                  </a:txBody>
                  <a:tcPr/>
                </a:tc>
                <a:tc>
                  <a:txBody>
                    <a:bodyPr/>
                    <a:lstStyle/>
                    <a:p>
                      <a:r>
                        <a:rPr lang="en-GB" sz="2400" dirty="0">
                          <a:latin typeface="Arial Rounded MT Bold" panose="020F0704030504030204" pitchFamily="34" charset="0"/>
                        </a:rPr>
                        <a:t>Total National Certified Seed RQM (MT)</a:t>
                      </a:r>
                    </a:p>
                  </a:txBody>
                  <a:tcPr/>
                </a:tc>
                <a:tc>
                  <a:txBody>
                    <a:bodyPr/>
                    <a:lstStyle/>
                    <a:p>
                      <a:r>
                        <a:rPr lang="en-GB" sz="2400" dirty="0">
                          <a:latin typeface="Arial Rounded MT Bold" panose="020F0704030504030204" pitchFamily="34" charset="0"/>
                        </a:rPr>
                        <a:t>Certified Seed Production (MT)</a:t>
                      </a:r>
                    </a:p>
                  </a:txBody>
                  <a:tcPr/>
                </a:tc>
                <a:tc>
                  <a:txBody>
                    <a:bodyPr/>
                    <a:lstStyle/>
                    <a:p>
                      <a:pPr algn="ctr"/>
                      <a:r>
                        <a:rPr lang="en-GB" dirty="0">
                          <a:latin typeface="Arial Rounded MT Bold" panose="020F0704030504030204" pitchFamily="34" charset="0"/>
                        </a:rPr>
                        <a:t>Percent Shortfall</a:t>
                      </a:r>
                    </a:p>
                  </a:txBody>
                  <a:tcPr/>
                </a:tc>
                <a:extLst>
                  <a:ext uri="{0D108BD9-81ED-4DB2-BD59-A6C34878D82A}">
                    <a16:rowId xmlns:a16="http://schemas.microsoft.com/office/drawing/2014/main" val="10000"/>
                  </a:ext>
                </a:extLst>
              </a:tr>
              <a:tr h="464450">
                <a:tc>
                  <a:txBody>
                    <a:bodyPr/>
                    <a:lstStyle/>
                    <a:p>
                      <a:r>
                        <a:rPr lang="en-GB" sz="2400" dirty="0">
                          <a:latin typeface="Arial Rounded MT Bold" panose="020F0704030504030204" pitchFamily="34" charset="0"/>
                        </a:rPr>
                        <a:t>Maize</a:t>
                      </a:r>
                    </a:p>
                  </a:txBody>
                  <a:tcPr/>
                </a:tc>
                <a:tc>
                  <a:txBody>
                    <a:bodyPr/>
                    <a:lstStyle/>
                    <a:p>
                      <a:pPr algn="ctr"/>
                      <a:r>
                        <a:rPr lang="en-GB" sz="2400" dirty="0">
                          <a:latin typeface="Arial Rounded MT Bold" panose="020F0704030504030204" pitchFamily="34" charset="0"/>
                        </a:rPr>
                        <a:t>22500</a:t>
                      </a:r>
                    </a:p>
                  </a:txBody>
                  <a:tcPr/>
                </a:tc>
                <a:tc>
                  <a:txBody>
                    <a:bodyPr/>
                    <a:lstStyle/>
                    <a:p>
                      <a:pPr algn="ctr"/>
                      <a:r>
                        <a:rPr lang="en-GB" sz="2400" dirty="0">
                          <a:latin typeface="Arial Rounded MT Bold" panose="020F0704030504030204" pitchFamily="34" charset="0"/>
                        </a:rPr>
                        <a:t>4454.4</a:t>
                      </a:r>
                    </a:p>
                  </a:txBody>
                  <a:tcPr/>
                </a:tc>
                <a:tc>
                  <a:txBody>
                    <a:bodyPr/>
                    <a:lstStyle/>
                    <a:p>
                      <a:pPr algn="ctr"/>
                      <a:r>
                        <a:rPr lang="en-GB" dirty="0">
                          <a:solidFill>
                            <a:srgbClr val="FF0000"/>
                          </a:solidFill>
                          <a:latin typeface="Arial Rounded MT Bold" panose="020F0704030504030204" pitchFamily="34" charset="0"/>
                        </a:rPr>
                        <a:t>(80.20%)</a:t>
                      </a:r>
                    </a:p>
                  </a:txBody>
                  <a:tcPr/>
                </a:tc>
                <a:extLst>
                  <a:ext uri="{0D108BD9-81ED-4DB2-BD59-A6C34878D82A}">
                    <a16:rowId xmlns:a16="http://schemas.microsoft.com/office/drawing/2014/main" val="10001"/>
                  </a:ext>
                </a:extLst>
              </a:tr>
              <a:tr h="464450">
                <a:tc>
                  <a:txBody>
                    <a:bodyPr/>
                    <a:lstStyle/>
                    <a:p>
                      <a:r>
                        <a:rPr lang="en-GB" sz="2400" dirty="0">
                          <a:latin typeface="Arial Rounded MT Bold" panose="020F0704030504030204" pitchFamily="34" charset="0"/>
                        </a:rPr>
                        <a:t>Rice</a:t>
                      </a:r>
                    </a:p>
                  </a:txBody>
                  <a:tcPr/>
                </a:tc>
                <a:tc>
                  <a:txBody>
                    <a:bodyPr/>
                    <a:lstStyle/>
                    <a:p>
                      <a:pPr algn="ctr"/>
                      <a:r>
                        <a:rPr lang="en-GB" sz="2400" dirty="0">
                          <a:latin typeface="Arial Rounded MT Bold" panose="020F0704030504030204" pitchFamily="34" charset="0"/>
                        </a:rPr>
                        <a:t>16000</a:t>
                      </a:r>
                    </a:p>
                  </a:txBody>
                  <a:tcPr/>
                </a:tc>
                <a:tc>
                  <a:txBody>
                    <a:bodyPr/>
                    <a:lstStyle/>
                    <a:p>
                      <a:pPr algn="ctr"/>
                      <a:r>
                        <a:rPr lang="en-GB" sz="2400" dirty="0">
                          <a:latin typeface="Arial Rounded MT Bold" panose="020F0704030504030204" pitchFamily="34" charset="0"/>
                        </a:rPr>
                        <a:t>1396.3</a:t>
                      </a:r>
                    </a:p>
                  </a:txBody>
                  <a:tcPr/>
                </a:tc>
                <a:tc>
                  <a:txBody>
                    <a:bodyPr/>
                    <a:lstStyle/>
                    <a:p>
                      <a:pPr algn="ctr"/>
                      <a:r>
                        <a:rPr lang="en-GB" dirty="0">
                          <a:solidFill>
                            <a:srgbClr val="FF0000"/>
                          </a:solidFill>
                          <a:latin typeface="Arial Rounded MT Bold" panose="020F0704030504030204" pitchFamily="34" charset="0"/>
                        </a:rPr>
                        <a:t>(91.27%)</a:t>
                      </a:r>
                    </a:p>
                  </a:txBody>
                  <a:tcPr/>
                </a:tc>
                <a:extLst>
                  <a:ext uri="{0D108BD9-81ED-4DB2-BD59-A6C34878D82A}">
                    <a16:rowId xmlns:a16="http://schemas.microsoft.com/office/drawing/2014/main" val="10002"/>
                  </a:ext>
                </a:extLst>
              </a:tr>
              <a:tr h="464450">
                <a:tc>
                  <a:txBody>
                    <a:bodyPr/>
                    <a:lstStyle/>
                    <a:p>
                      <a:r>
                        <a:rPr lang="en-GB" sz="2400" dirty="0">
                          <a:latin typeface="Arial Rounded MT Bold" panose="020F0704030504030204" pitchFamily="34" charset="0"/>
                        </a:rPr>
                        <a:t>Sorghum</a:t>
                      </a:r>
                    </a:p>
                  </a:txBody>
                  <a:tcPr/>
                </a:tc>
                <a:tc>
                  <a:txBody>
                    <a:bodyPr/>
                    <a:lstStyle/>
                    <a:p>
                      <a:pPr algn="ctr"/>
                      <a:r>
                        <a:rPr lang="en-GB" sz="2400" dirty="0">
                          <a:latin typeface="Arial Rounded MT Bold" panose="020F0704030504030204" pitchFamily="34" charset="0"/>
                        </a:rPr>
                        <a:t>1500</a:t>
                      </a:r>
                    </a:p>
                  </a:txBody>
                  <a:tcPr/>
                </a:tc>
                <a:tc>
                  <a:txBody>
                    <a:bodyPr/>
                    <a:lstStyle/>
                    <a:p>
                      <a:pPr algn="ctr"/>
                      <a:r>
                        <a:rPr lang="en-GB" sz="2400" dirty="0">
                          <a:latin typeface="Arial Rounded MT Bold" panose="020F0704030504030204" pitchFamily="34" charset="0"/>
                        </a:rPr>
                        <a:t>4.2</a:t>
                      </a:r>
                    </a:p>
                  </a:txBody>
                  <a:tcPr/>
                </a:tc>
                <a:tc>
                  <a:txBody>
                    <a:bodyPr/>
                    <a:lstStyle/>
                    <a:p>
                      <a:pPr algn="ctr"/>
                      <a:r>
                        <a:rPr lang="en-GB" dirty="0">
                          <a:solidFill>
                            <a:srgbClr val="FF0000"/>
                          </a:solidFill>
                          <a:latin typeface="Arial Rounded MT Bold" panose="020F0704030504030204" pitchFamily="34" charset="0"/>
                        </a:rPr>
                        <a:t>(99.72%)</a:t>
                      </a:r>
                    </a:p>
                  </a:txBody>
                  <a:tcPr/>
                </a:tc>
                <a:extLst>
                  <a:ext uri="{0D108BD9-81ED-4DB2-BD59-A6C34878D82A}">
                    <a16:rowId xmlns:a16="http://schemas.microsoft.com/office/drawing/2014/main" val="10003"/>
                  </a:ext>
                </a:extLst>
              </a:tr>
              <a:tr h="464450">
                <a:tc>
                  <a:txBody>
                    <a:bodyPr/>
                    <a:lstStyle/>
                    <a:p>
                      <a:r>
                        <a:rPr lang="en-GB" sz="2400" dirty="0">
                          <a:latin typeface="Arial Rounded MT Bold" panose="020F0704030504030204" pitchFamily="34" charset="0"/>
                        </a:rPr>
                        <a:t>Soya Bean</a:t>
                      </a:r>
                    </a:p>
                  </a:txBody>
                  <a:tcPr/>
                </a:tc>
                <a:tc>
                  <a:txBody>
                    <a:bodyPr/>
                    <a:lstStyle/>
                    <a:p>
                      <a:pPr algn="ctr"/>
                      <a:r>
                        <a:rPr lang="en-GB" sz="2400" dirty="0">
                          <a:latin typeface="Arial Rounded MT Bold" panose="020F0704030504030204" pitchFamily="34" charset="0"/>
                        </a:rPr>
                        <a:t>3200</a:t>
                      </a:r>
                    </a:p>
                  </a:txBody>
                  <a:tcPr/>
                </a:tc>
                <a:tc>
                  <a:txBody>
                    <a:bodyPr/>
                    <a:lstStyle/>
                    <a:p>
                      <a:pPr algn="ctr"/>
                      <a:r>
                        <a:rPr lang="en-GB" sz="2400" dirty="0">
                          <a:latin typeface="Arial Rounded MT Bold" panose="020F0704030504030204" pitchFamily="34" charset="0"/>
                        </a:rPr>
                        <a:t>913.4</a:t>
                      </a:r>
                    </a:p>
                  </a:txBody>
                  <a:tcPr/>
                </a:tc>
                <a:tc>
                  <a:txBody>
                    <a:bodyPr/>
                    <a:lstStyle/>
                    <a:p>
                      <a:pPr algn="ctr"/>
                      <a:r>
                        <a:rPr lang="en-GB" dirty="0">
                          <a:solidFill>
                            <a:srgbClr val="FF0000"/>
                          </a:solidFill>
                          <a:latin typeface="Arial Rounded MT Bold" panose="020F0704030504030204" pitchFamily="34" charset="0"/>
                        </a:rPr>
                        <a:t>(71.46%)</a:t>
                      </a:r>
                    </a:p>
                  </a:txBody>
                  <a:tcPr/>
                </a:tc>
                <a:extLst>
                  <a:ext uri="{0D108BD9-81ED-4DB2-BD59-A6C34878D82A}">
                    <a16:rowId xmlns:a16="http://schemas.microsoft.com/office/drawing/2014/main" val="10004"/>
                  </a:ext>
                </a:extLst>
              </a:tr>
              <a:tr h="464450">
                <a:tc>
                  <a:txBody>
                    <a:bodyPr/>
                    <a:lstStyle/>
                    <a:p>
                      <a:r>
                        <a:rPr lang="en-GB" sz="2400" dirty="0">
                          <a:latin typeface="Arial Rounded MT Bold" panose="020F0704030504030204" pitchFamily="34" charset="0"/>
                        </a:rPr>
                        <a:t>Cowpea</a:t>
                      </a:r>
                    </a:p>
                  </a:txBody>
                  <a:tcPr/>
                </a:tc>
                <a:tc>
                  <a:txBody>
                    <a:bodyPr/>
                    <a:lstStyle/>
                    <a:p>
                      <a:pPr algn="ctr"/>
                      <a:r>
                        <a:rPr lang="en-GB" sz="2400" dirty="0">
                          <a:latin typeface="Arial Rounded MT Bold" panose="020F0704030504030204" pitchFamily="34" charset="0"/>
                        </a:rPr>
                        <a:t>3600</a:t>
                      </a:r>
                    </a:p>
                  </a:txBody>
                  <a:tcPr/>
                </a:tc>
                <a:tc>
                  <a:txBody>
                    <a:bodyPr/>
                    <a:lstStyle/>
                    <a:p>
                      <a:pPr algn="ctr"/>
                      <a:r>
                        <a:rPr lang="en-GB" sz="2400" dirty="0">
                          <a:latin typeface="Arial Rounded MT Bold" panose="020F0704030504030204" pitchFamily="34" charset="0"/>
                        </a:rPr>
                        <a:t>105.7</a:t>
                      </a:r>
                    </a:p>
                  </a:txBody>
                  <a:tcPr/>
                </a:tc>
                <a:tc>
                  <a:txBody>
                    <a:bodyPr/>
                    <a:lstStyle/>
                    <a:p>
                      <a:pPr algn="ctr"/>
                      <a:r>
                        <a:rPr lang="en-GB" dirty="0">
                          <a:solidFill>
                            <a:srgbClr val="FF0000"/>
                          </a:solidFill>
                          <a:latin typeface="Arial Rounded MT Bold" panose="020F0704030504030204" pitchFamily="34" charset="0"/>
                        </a:rPr>
                        <a:t>(97.06%)</a:t>
                      </a:r>
                    </a:p>
                  </a:txBody>
                  <a:tcPr/>
                </a:tc>
                <a:extLst>
                  <a:ext uri="{0D108BD9-81ED-4DB2-BD59-A6C34878D82A}">
                    <a16:rowId xmlns:a16="http://schemas.microsoft.com/office/drawing/2014/main" val="10005"/>
                  </a:ext>
                </a:extLst>
              </a:tr>
              <a:tr h="464450">
                <a:tc>
                  <a:txBody>
                    <a:bodyPr/>
                    <a:lstStyle/>
                    <a:p>
                      <a:r>
                        <a:rPr lang="en-GB" sz="2400" dirty="0">
                          <a:latin typeface="Arial Rounded MT Bold" panose="020F0704030504030204" pitchFamily="34" charset="0"/>
                        </a:rPr>
                        <a:t>Groundnut</a:t>
                      </a:r>
                    </a:p>
                  </a:txBody>
                  <a:tcPr/>
                </a:tc>
                <a:tc>
                  <a:txBody>
                    <a:bodyPr/>
                    <a:lstStyle/>
                    <a:p>
                      <a:pPr algn="ctr"/>
                      <a:r>
                        <a:rPr lang="en-GB" sz="2400" dirty="0">
                          <a:latin typeface="Arial Rounded MT Bold" panose="020F0704030504030204" pitchFamily="34" charset="0"/>
                        </a:rPr>
                        <a:t>40000</a:t>
                      </a:r>
                    </a:p>
                  </a:txBody>
                  <a:tcPr/>
                </a:tc>
                <a:tc>
                  <a:txBody>
                    <a:bodyPr/>
                    <a:lstStyle/>
                    <a:p>
                      <a:pPr algn="ctr"/>
                      <a:r>
                        <a:rPr lang="en-GB" sz="2400" dirty="0">
                          <a:latin typeface="Arial Rounded MT Bold" panose="020F0704030504030204" pitchFamily="34" charset="0"/>
                        </a:rPr>
                        <a:t>69.0</a:t>
                      </a:r>
                    </a:p>
                  </a:txBody>
                  <a:tcPr/>
                </a:tc>
                <a:tc>
                  <a:txBody>
                    <a:bodyPr/>
                    <a:lstStyle/>
                    <a:p>
                      <a:pPr algn="ctr"/>
                      <a:r>
                        <a:rPr lang="en-GB" dirty="0">
                          <a:solidFill>
                            <a:srgbClr val="FF0000"/>
                          </a:solidFill>
                          <a:latin typeface="Arial Rounded MT Bold" panose="020F0704030504030204" pitchFamily="34" charset="0"/>
                        </a:rPr>
                        <a:t>(99.83%)</a:t>
                      </a:r>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0" y="2996443"/>
            <a:ext cx="4279392" cy="4431983"/>
          </a:xfrm>
          <a:prstGeom prst="rect">
            <a:avLst/>
          </a:prstGeom>
          <a:noFill/>
        </p:spPr>
        <p:txBody>
          <a:bodyPr wrap="square" rtlCol="0">
            <a:spAutoFit/>
          </a:bodyPr>
          <a:lstStyle/>
          <a:p>
            <a:pPr algn="ctr"/>
            <a:r>
              <a:rPr lang="en-GB" b="1" dirty="0"/>
              <a:t> </a:t>
            </a:r>
          </a:p>
          <a:p>
            <a:pPr algn="ctr"/>
            <a:endParaRPr lang="en-GB" sz="2400" b="1" dirty="0"/>
          </a:p>
          <a:p>
            <a:pPr algn="ctr"/>
            <a:endParaRPr lang="en-GB" sz="2400" b="1" dirty="0"/>
          </a:p>
          <a:p>
            <a:pPr algn="ctr"/>
            <a:endParaRPr lang="en-GB" sz="2400" b="1" dirty="0"/>
          </a:p>
          <a:p>
            <a:pPr algn="ctr"/>
            <a:r>
              <a:rPr lang="en-GB" sz="2400" b="1" dirty="0"/>
              <a:t>For Example:</a:t>
            </a:r>
          </a:p>
          <a:p>
            <a:pPr algn="ctr"/>
            <a:r>
              <a:rPr lang="en-GB" sz="2400" b="1" dirty="0"/>
              <a:t>Current Certified Seed Production as against National Demand in 2017 </a:t>
            </a:r>
          </a:p>
          <a:p>
            <a:pPr algn="ctr"/>
            <a:endParaRPr lang="en-GB" sz="2400" b="1" dirty="0"/>
          </a:p>
          <a:p>
            <a:pPr algn="ctr"/>
            <a:endParaRPr lang="en-GB" sz="2400" b="1" dirty="0"/>
          </a:p>
          <a:p>
            <a:pPr algn="ctr"/>
            <a:endParaRPr lang="en-GB" sz="2400" b="1" dirty="0"/>
          </a:p>
          <a:p>
            <a:pPr algn="ctr"/>
            <a:endParaRPr lang="en-GB" sz="2400" b="1" dirty="0"/>
          </a:p>
        </p:txBody>
      </p:sp>
      <p:sp>
        <p:nvSpPr>
          <p:cNvPr id="3" name="Rectangle 2"/>
          <p:cNvSpPr/>
          <p:nvPr/>
        </p:nvSpPr>
        <p:spPr>
          <a:xfrm>
            <a:off x="1531344" y="1051842"/>
            <a:ext cx="9971808" cy="461665"/>
          </a:xfrm>
          <a:prstGeom prst="rect">
            <a:avLst/>
          </a:prstGeom>
        </p:spPr>
        <p:txBody>
          <a:bodyPr wrap="square">
            <a:spAutoFit/>
          </a:bodyPr>
          <a:lstStyle/>
          <a:p>
            <a:pPr fontAlgn="base"/>
            <a:r>
              <a:rPr lang="en-US" sz="2400" dirty="0">
                <a:latin typeface="Arial Rounded MT Bold" panose="020F0704030504030204" pitchFamily="34" charset="0"/>
              </a:rPr>
              <a:t>The underlying factors of Low Utilization of Quality Seed includes:</a:t>
            </a:r>
          </a:p>
        </p:txBody>
      </p:sp>
      <p:sp>
        <p:nvSpPr>
          <p:cNvPr id="8" name="Rectangle 7"/>
          <p:cNvSpPr/>
          <p:nvPr/>
        </p:nvSpPr>
        <p:spPr>
          <a:xfrm>
            <a:off x="213360" y="1670706"/>
            <a:ext cx="9872472" cy="1200329"/>
          </a:xfrm>
          <a:prstGeom prst="rect">
            <a:avLst/>
          </a:prstGeom>
        </p:spPr>
        <p:txBody>
          <a:bodyPr wrap="square">
            <a:spAutoFit/>
          </a:bodyPr>
          <a:lstStyle/>
          <a:p>
            <a:pPr fontAlgn="base"/>
            <a:r>
              <a:rPr lang="en-US" sz="2400" dirty="0">
                <a:latin typeface="Arial Rounded MT Bold" panose="020F0704030504030204" pitchFamily="34" charset="0"/>
              </a:rPr>
              <a:t>Insufficient Production &amp; Distribution of quality seeds with just approximately 20% of Certified Seed Requirements for major food crops produced annually</a:t>
            </a:r>
          </a:p>
        </p:txBody>
      </p:sp>
      <p:sp>
        <p:nvSpPr>
          <p:cNvPr id="9" name="Slide Number Placeholder 8">
            <a:extLst>
              <a:ext uri="{FF2B5EF4-FFF2-40B4-BE49-F238E27FC236}">
                <a16:creationId xmlns:a16="http://schemas.microsoft.com/office/drawing/2014/main" id="{1979EF54-A022-4D60-8AF6-1DE203239213}"/>
              </a:ext>
            </a:extLst>
          </p:cNvPr>
          <p:cNvSpPr>
            <a:spLocks noGrp="1"/>
          </p:cNvSpPr>
          <p:nvPr>
            <p:ph type="sldNum" sz="quarter" idx="12"/>
          </p:nvPr>
        </p:nvSpPr>
        <p:spPr/>
        <p:txBody>
          <a:bodyPr/>
          <a:lstStyle/>
          <a:p>
            <a:fld id="{4535FDEC-D47D-4FB6-AEF9-212A8D9222DF}" type="slidenum">
              <a:rPr lang="en-US" smtClean="0"/>
              <a:t>11</a:t>
            </a:fld>
            <a:endParaRPr lang="en-US"/>
          </a:p>
        </p:txBody>
      </p:sp>
    </p:spTree>
    <p:extLst>
      <p:ext uri="{BB962C8B-B14F-4D97-AF65-F5344CB8AC3E}">
        <p14:creationId xmlns:p14="http://schemas.microsoft.com/office/powerpoint/2010/main" val="352234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7206" y="299024"/>
            <a:ext cx="7876142" cy="949325"/>
          </a:xfrm>
          <a:solidFill>
            <a:schemeClr val="accent6"/>
          </a:solidFill>
        </p:spPr>
        <p:txBody>
          <a:bodyPr>
            <a:normAutofit/>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a:t>
            </a:r>
          </a:p>
        </p:txBody>
      </p:sp>
      <p:sp>
        <p:nvSpPr>
          <p:cNvPr id="3" name="Content Placeholder 2">
            <a:extLst>
              <a:ext uri="{FF2B5EF4-FFF2-40B4-BE49-F238E27FC236}">
                <a16:creationId xmlns:a16="http://schemas.microsoft.com/office/drawing/2014/main" id="{68765532-CC9F-47C6-85BC-517D06EAFEBC}"/>
              </a:ext>
            </a:extLst>
          </p:cNvPr>
          <p:cNvSpPr>
            <a:spLocks noGrp="1"/>
          </p:cNvSpPr>
          <p:nvPr>
            <p:ph idx="1"/>
          </p:nvPr>
        </p:nvSpPr>
        <p:spPr>
          <a:xfrm>
            <a:off x="265323" y="1547373"/>
            <a:ext cx="9528672" cy="5473002"/>
          </a:xfrm>
        </p:spPr>
        <p:txBody>
          <a:bodyPr>
            <a:normAutofit fontScale="92500"/>
          </a:bodyPr>
          <a:lstStyle/>
          <a:p>
            <a:pPr marL="0" indent="0" algn="just">
              <a:buNone/>
            </a:pPr>
            <a:r>
              <a:rPr lang="en-US" sz="2600" dirty="0">
                <a:latin typeface="Arial Rounded MT Bold" panose="020F0704030504030204" pitchFamily="34" charset="0"/>
                <a:ea typeface="Cambria" panose="02040503050406030204" pitchFamily="18" charset="0"/>
              </a:rPr>
              <a:t>NASTAG’s efforts since its inception have been geared towards  improving production capacities (both in quantity &amp; quality) and marketing of seeds as private seed sector players. </a:t>
            </a:r>
          </a:p>
          <a:p>
            <a:pPr marL="0" indent="0" algn="just">
              <a:buNone/>
            </a:pPr>
            <a:r>
              <a:rPr lang="en-US" sz="2600" dirty="0">
                <a:latin typeface="Arial Rounded MT Bold" panose="020F0704030504030204" pitchFamily="34" charset="0"/>
                <a:ea typeface="Cambria" panose="02040503050406030204" pitchFamily="18" charset="0"/>
              </a:rPr>
              <a:t>To establish the structures to effectively work towards achieving the above, some projects supported NASTAG, namely the:</a:t>
            </a:r>
          </a:p>
          <a:p>
            <a:pPr lvl="1" algn="just">
              <a:buFont typeface="Wingdings" panose="05000000000000000000" pitchFamily="2" charset="2"/>
              <a:buChar char="Ø"/>
            </a:pPr>
            <a:r>
              <a:rPr lang="en-US" sz="2200" dirty="0">
                <a:solidFill>
                  <a:schemeClr val="accent2">
                    <a:lumMod val="75000"/>
                  </a:schemeClr>
                </a:solidFill>
                <a:latin typeface="Arial Rounded MT Bold" panose="020F0704030504030204" pitchFamily="34" charset="0"/>
                <a:ea typeface="Cambria" panose="02040503050406030204" pitchFamily="18" charset="0"/>
              </a:rPr>
              <a:t>West African Seed </a:t>
            </a:r>
            <a:r>
              <a:rPr lang="en-US" sz="2200" dirty="0" err="1">
                <a:solidFill>
                  <a:schemeClr val="accent2">
                    <a:lumMod val="75000"/>
                  </a:schemeClr>
                </a:solidFill>
                <a:latin typeface="Arial Rounded MT Bold" panose="020F0704030504030204" pitchFamily="34" charset="0"/>
                <a:ea typeface="Cambria" panose="02040503050406030204" pitchFamily="18" charset="0"/>
              </a:rPr>
              <a:t>Programme</a:t>
            </a:r>
            <a:r>
              <a:rPr lang="en-US" sz="2200" dirty="0">
                <a:solidFill>
                  <a:schemeClr val="accent2">
                    <a:lumMod val="75000"/>
                  </a:schemeClr>
                </a:solidFill>
                <a:latin typeface="Arial Rounded MT Bold" panose="020F0704030504030204" pitchFamily="34" charset="0"/>
                <a:ea typeface="Cambria" panose="02040503050406030204" pitchFamily="18" charset="0"/>
              </a:rPr>
              <a:t> (WASP) of </a:t>
            </a:r>
            <a:r>
              <a:rPr lang="en-US" sz="2200" dirty="0" err="1">
                <a:solidFill>
                  <a:schemeClr val="accent2">
                    <a:lumMod val="75000"/>
                  </a:schemeClr>
                </a:solidFill>
                <a:latin typeface="Arial Rounded MT Bold" panose="020F0704030504030204" pitchFamily="34" charset="0"/>
                <a:ea typeface="Cambria" panose="02040503050406030204" pitchFamily="18" charset="0"/>
              </a:rPr>
              <a:t>CoRAF</a:t>
            </a:r>
            <a:endParaRPr lang="en-US" sz="2200" dirty="0">
              <a:solidFill>
                <a:schemeClr val="accent2">
                  <a:lumMod val="75000"/>
                </a:schemeClr>
              </a:solidFill>
              <a:latin typeface="Arial Rounded MT Bold" panose="020F0704030504030204" pitchFamily="34" charset="0"/>
              <a:ea typeface="Cambria" panose="02040503050406030204" pitchFamily="18" charset="0"/>
            </a:endParaRPr>
          </a:p>
          <a:p>
            <a:pPr lvl="1" algn="just">
              <a:buFont typeface="Wingdings" panose="05000000000000000000" pitchFamily="2" charset="2"/>
              <a:buChar char="Ø"/>
            </a:pPr>
            <a:r>
              <a:rPr lang="en-US" sz="2200" dirty="0">
                <a:solidFill>
                  <a:schemeClr val="accent2">
                    <a:lumMod val="75000"/>
                  </a:schemeClr>
                </a:solidFill>
                <a:latin typeface="Arial Rounded MT Bold" panose="020F0704030504030204" pitchFamily="34" charset="0"/>
                <a:ea typeface="Cambria" panose="02040503050406030204" pitchFamily="18" charset="0"/>
              </a:rPr>
              <a:t>USAID Feed the Future Ghana Agriculture Policy Support Project (APSP) </a:t>
            </a:r>
          </a:p>
          <a:p>
            <a:pPr lvl="1" algn="just">
              <a:buFont typeface="Wingdings" panose="05000000000000000000" pitchFamily="2" charset="2"/>
              <a:buChar char="Ø"/>
            </a:pPr>
            <a:r>
              <a:rPr lang="en-US" sz="2200" dirty="0">
                <a:solidFill>
                  <a:schemeClr val="accent2">
                    <a:lumMod val="75000"/>
                  </a:schemeClr>
                </a:solidFill>
                <a:latin typeface="Arial Rounded MT Bold" panose="020F0704030504030204" pitchFamily="34" charset="0"/>
                <a:ea typeface="Cambria" panose="02040503050406030204" pitchFamily="18" charset="0"/>
              </a:rPr>
              <a:t>USAID Feed the Future Ghana Agricultural Technology Transfer (ATT) Project</a:t>
            </a:r>
          </a:p>
          <a:p>
            <a:pPr marL="0" indent="0" algn="just">
              <a:buNone/>
            </a:pPr>
            <a:r>
              <a:rPr lang="en-US" sz="2800" dirty="0">
                <a:latin typeface="Arial Rounded MT Bold" panose="020F0704030504030204" pitchFamily="34" charset="0"/>
                <a:ea typeface="Cambria" panose="02040503050406030204" pitchFamily="18" charset="0"/>
              </a:rPr>
              <a:t>Based on which the following have been accomplished:</a:t>
            </a:r>
          </a:p>
          <a:p>
            <a:pPr marL="0" indent="0" algn="just">
              <a:buNone/>
            </a:pPr>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6" name="Slide Number Placeholder 5">
            <a:extLst>
              <a:ext uri="{FF2B5EF4-FFF2-40B4-BE49-F238E27FC236}">
                <a16:creationId xmlns:a16="http://schemas.microsoft.com/office/drawing/2014/main" id="{EEE5B8B0-BFD2-49E6-8026-A40D31489214}"/>
              </a:ext>
            </a:extLst>
          </p:cNvPr>
          <p:cNvSpPr>
            <a:spLocks noGrp="1"/>
          </p:cNvSpPr>
          <p:nvPr>
            <p:ph type="sldNum" sz="quarter" idx="12"/>
          </p:nvPr>
        </p:nvSpPr>
        <p:spPr/>
        <p:txBody>
          <a:bodyPr/>
          <a:lstStyle/>
          <a:p>
            <a:fld id="{4535FDEC-D47D-4FB6-AEF9-212A8D9222DF}" type="slidenum">
              <a:rPr lang="en-US" smtClean="0"/>
              <a:t>12</a:t>
            </a:fld>
            <a:endParaRPr lang="en-US"/>
          </a:p>
        </p:txBody>
      </p:sp>
    </p:spTree>
    <p:extLst>
      <p:ext uri="{BB962C8B-B14F-4D97-AF65-F5344CB8AC3E}">
        <p14:creationId xmlns:p14="http://schemas.microsoft.com/office/powerpoint/2010/main" val="125313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6287" y="164266"/>
            <a:ext cx="8407707" cy="949325"/>
          </a:xfrm>
          <a:solidFill>
            <a:schemeClr val="accent6"/>
          </a:solidFill>
        </p:spPr>
        <p:txBody>
          <a:bodyPr>
            <a:normAutofit/>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(2)</a:t>
            </a:r>
          </a:p>
        </p:txBody>
      </p:sp>
      <p:sp>
        <p:nvSpPr>
          <p:cNvPr id="7" name="Content Placeholder 6"/>
          <p:cNvSpPr>
            <a:spLocks noGrp="1"/>
          </p:cNvSpPr>
          <p:nvPr>
            <p:ph idx="1"/>
          </p:nvPr>
        </p:nvSpPr>
        <p:spPr>
          <a:xfrm>
            <a:off x="396607" y="1384998"/>
            <a:ext cx="8648241" cy="5247155"/>
          </a:xfrm>
        </p:spPr>
        <p:txBody>
          <a:bodyPr>
            <a:normAutofit fontScale="85000" lnSpcReduction="10000"/>
          </a:bodyPr>
          <a:lstStyle/>
          <a:p>
            <a:r>
              <a:rPr lang="en-US" sz="2800" dirty="0">
                <a:latin typeface="Arial Rounded MT Bold" panose="020F0704030504030204" pitchFamily="34" charset="0"/>
                <a:ea typeface="Cambria" panose="02040503050406030204" pitchFamily="18" charset="0"/>
              </a:rPr>
              <a:t>Developed </a:t>
            </a:r>
            <a:r>
              <a:rPr lang="en-US" sz="2800" b="1" dirty="0">
                <a:latin typeface="Arial Rounded MT Bold" panose="020F0704030504030204" pitchFamily="34" charset="0"/>
                <a:ea typeface="Cambria" panose="02040503050406030204" pitchFamily="18" charset="0"/>
              </a:rPr>
              <a:t>5-year Strategic Plan </a:t>
            </a:r>
            <a:r>
              <a:rPr lang="en-US" sz="2800" dirty="0">
                <a:latin typeface="Arial Rounded MT Bold" panose="020F0704030504030204" pitchFamily="34" charset="0"/>
                <a:ea typeface="Cambria" panose="02040503050406030204" pitchFamily="18" charset="0"/>
              </a:rPr>
              <a:t>that is guiding the Association in developing Annual Work Plan to meet the demands of the seed sector and its members</a:t>
            </a:r>
          </a:p>
          <a:p>
            <a:pPr marL="0" indent="0">
              <a:buNone/>
            </a:pPr>
            <a:endParaRPr lang="en-US" sz="2800" dirty="0">
              <a:latin typeface="Arial Rounded MT Bold" panose="020F0704030504030204" pitchFamily="34" charset="0"/>
              <a:ea typeface="Cambria" panose="02040503050406030204" pitchFamily="18" charset="0"/>
            </a:endParaRPr>
          </a:p>
          <a:p>
            <a:r>
              <a:rPr lang="en-US" sz="2800" dirty="0">
                <a:latin typeface="Arial Rounded MT Bold" panose="020F0704030504030204" pitchFamily="34" charset="0"/>
                <a:ea typeface="Cambria" panose="02040503050406030204" pitchFamily="18" charset="0"/>
              </a:rPr>
              <a:t>Trained Twenty (20) of its members in </a:t>
            </a:r>
            <a:r>
              <a:rPr lang="en-US" sz="2800" b="1" dirty="0">
                <a:latin typeface="Arial Rounded MT Bold" panose="020F0704030504030204" pitchFamily="34" charset="0"/>
                <a:ea typeface="Cambria" panose="02040503050406030204" pitchFamily="18" charset="0"/>
              </a:rPr>
              <a:t>Seed Enterprise Quality Management</a:t>
            </a:r>
            <a:r>
              <a:rPr lang="en-US" sz="2800" dirty="0">
                <a:latin typeface="Arial Rounded MT Bold" panose="020F0704030504030204" pitchFamily="34" charset="0"/>
                <a:ea typeface="Cambria" panose="02040503050406030204" pitchFamily="18" charset="0"/>
              </a:rPr>
              <a:t>; helping them to professionally manage their seed businesses to produce high quality seeds to internationally accepted standards. </a:t>
            </a:r>
          </a:p>
          <a:p>
            <a:pPr marL="0" indent="0">
              <a:buNone/>
            </a:pPr>
            <a:endParaRPr lang="en-US" sz="2800" dirty="0">
              <a:latin typeface="Arial Rounded MT Bold" panose="020F0704030504030204" pitchFamily="34" charset="0"/>
              <a:ea typeface="Cambria" panose="02040503050406030204" pitchFamily="18" charset="0"/>
            </a:endParaRPr>
          </a:p>
          <a:p>
            <a:r>
              <a:rPr lang="en-US" sz="2800" dirty="0">
                <a:latin typeface="Arial Rounded MT Bold" panose="020F0704030504030204" pitchFamily="34" charset="0"/>
                <a:ea typeface="Cambria" panose="02040503050406030204" pitchFamily="18" charset="0"/>
              </a:rPr>
              <a:t>Through collaboration with </a:t>
            </a:r>
            <a:r>
              <a:rPr lang="en-US" sz="2800" dirty="0" err="1">
                <a:latin typeface="Arial Rounded MT Bold" panose="020F0704030504030204" pitchFamily="34" charset="0"/>
                <a:ea typeface="Cambria" panose="02040503050406030204" pitchFamily="18" charset="0"/>
              </a:rPr>
              <a:t>MoFA</a:t>
            </a:r>
            <a:r>
              <a:rPr lang="en-US" sz="2800" dirty="0">
                <a:latin typeface="Arial Rounded MT Bold" panose="020F0704030504030204" pitchFamily="34" charset="0"/>
                <a:ea typeface="Cambria" panose="02040503050406030204" pitchFamily="18" charset="0"/>
              </a:rPr>
              <a:t>, eight NASTAG members benefitted from </a:t>
            </a:r>
            <a:r>
              <a:rPr lang="en-US" sz="2800" b="1" dirty="0">
                <a:latin typeface="Arial Rounded MT Bold" panose="020F0704030504030204" pitchFamily="34" charset="0"/>
                <a:ea typeface="Cambria" panose="02040503050406030204" pitchFamily="18" charset="0"/>
              </a:rPr>
              <a:t>Quality Rice Foundation Seed Production Training</a:t>
            </a:r>
            <a:r>
              <a:rPr lang="en-US" sz="2800" dirty="0">
                <a:latin typeface="Arial Rounded MT Bold" panose="020F0704030504030204" pitchFamily="34" charset="0"/>
                <a:ea typeface="Cambria" panose="02040503050406030204" pitchFamily="18" charset="0"/>
              </a:rPr>
              <a:t> facilitated by the International Rice Research Institute(IRRI).</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Content Placeholder 2">
            <a:extLst>
              <a:ext uri="{FF2B5EF4-FFF2-40B4-BE49-F238E27FC236}">
                <a16:creationId xmlns:a16="http://schemas.microsoft.com/office/drawing/2014/main" id="{68765532-CC9F-47C6-85BC-517D06EAFEBC}"/>
              </a:ext>
            </a:extLst>
          </p:cNvPr>
          <p:cNvSpPr txBox="1">
            <a:spLocks/>
          </p:cNvSpPr>
          <p:nvPr/>
        </p:nvSpPr>
        <p:spPr>
          <a:xfrm>
            <a:off x="265323" y="1547373"/>
            <a:ext cx="9528672" cy="5473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dirty="0">
              <a:latin typeface="Cambria" panose="02040503050406030204" pitchFamily="18" charset="0"/>
              <a:ea typeface="Cambria" panose="02040503050406030204" pitchFamily="18" charset="0"/>
            </a:endParaRP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6132" y="1104446"/>
            <a:ext cx="2866516" cy="5482101"/>
          </a:xfrm>
          <a:prstGeom prst="rect">
            <a:avLst/>
          </a:prstGeom>
        </p:spPr>
      </p:pic>
      <p:sp>
        <p:nvSpPr>
          <p:cNvPr id="6" name="Slide Number Placeholder 5">
            <a:extLst>
              <a:ext uri="{FF2B5EF4-FFF2-40B4-BE49-F238E27FC236}">
                <a16:creationId xmlns:a16="http://schemas.microsoft.com/office/drawing/2014/main" id="{43393CDD-EDE1-4742-98E9-3C35F9240976}"/>
              </a:ext>
            </a:extLst>
          </p:cNvPr>
          <p:cNvSpPr>
            <a:spLocks noGrp="1"/>
          </p:cNvSpPr>
          <p:nvPr>
            <p:ph type="sldNum" sz="quarter" idx="12"/>
          </p:nvPr>
        </p:nvSpPr>
        <p:spPr/>
        <p:txBody>
          <a:bodyPr/>
          <a:lstStyle/>
          <a:p>
            <a:fld id="{4535FDEC-D47D-4FB6-AEF9-212A8D9222DF}" type="slidenum">
              <a:rPr lang="en-US" smtClean="0"/>
              <a:t>13</a:t>
            </a:fld>
            <a:endParaRPr lang="en-US"/>
          </a:p>
        </p:txBody>
      </p:sp>
    </p:spTree>
    <p:extLst>
      <p:ext uri="{BB962C8B-B14F-4D97-AF65-F5344CB8AC3E}">
        <p14:creationId xmlns:p14="http://schemas.microsoft.com/office/powerpoint/2010/main" val="382611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7206" y="317313"/>
            <a:ext cx="8342010" cy="706816"/>
          </a:xfrm>
          <a:solidFill>
            <a:schemeClr val="accent6"/>
          </a:solidFill>
        </p:spPr>
        <p:txBody>
          <a:bodyPr>
            <a:normAutofit/>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(3)</a:t>
            </a:r>
          </a:p>
        </p:txBody>
      </p:sp>
      <p:sp>
        <p:nvSpPr>
          <p:cNvPr id="7" name="Content Placeholder 6"/>
          <p:cNvSpPr>
            <a:spLocks noGrp="1"/>
          </p:cNvSpPr>
          <p:nvPr>
            <p:ph idx="1"/>
          </p:nvPr>
        </p:nvSpPr>
        <p:spPr>
          <a:xfrm>
            <a:off x="396608" y="1384998"/>
            <a:ext cx="9528670" cy="5390375"/>
          </a:xfrm>
        </p:spPr>
        <p:txBody>
          <a:bodyPr>
            <a:normAutofit fontScale="92500" lnSpcReduction="10000"/>
          </a:bodyPr>
          <a:lstStyle/>
          <a:p>
            <a:r>
              <a:rPr lang="en-US" sz="2600" b="1" dirty="0">
                <a:latin typeface="Arial Rounded MT Bold" panose="020F0704030504030204" pitchFamily="34" charset="0"/>
                <a:ea typeface="Cambria" panose="02040503050406030204" pitchFamily="18" charset="0"/>
              </a:rPr>
              <a:t>NASTAG coordinated the supply of certified seeds under the government flagship Planting for Food and Jobs (PFJ) for its members for 2017 and 2018: </a:t>
            </a:r>
          </a:p>
          <a:p>
            <a:pPr marL="0" indent="0">
              <a:buNone/>
            </a:pPr>
            <a:endParaRPr lang="en-US" sz="2800" b="1" dirty="0">
              <a:latin typeface="Arial Rounded MT Bold" panose="020F0704030504030204" pitchFamily="34" charset="0"/>
              <a:ea typeface="Cambria" panose="02040503050406030204" pitchFamily="18" charset="0"/>
            </a:endParaRPr>
          </a:p>
          <a:p>
            <a:endParaRPr lang="en-US" sz="2800" b="1" dirty="0">
              <a:latin typeface="Arial Rounded MT Bold" panose="020F0704030504030204" pitchFamily="34" charset="0"/>
              <a:ea typeface="Cambria" panose="02040503050406030204" pitchFamily="18" charset="0"/>
            </a:endParaRPr>
          </a:p>
          <a:p>
            <a:endParaRPr lang="en-US" sz="2800" b="1" dirty="0">
              <a:latin typeface="Arial Rounded MT Bold" panose="020F0704030504030204" pitchFamily="34" charset="0"/>
              <a:ea typeface="Cambria" panose="02040503050406030204" pitchFamily="18" charset="0"/>
            </a:endParaRPr>
          </a:p>
          <a:p>
            <a:pPr marL="0" indent="0">
              <a:buNone/>
            </a:pPr>
            <a:endParaRPr lang="en-US" sz="2800" b="1" dirty="0">
              <a:latin typeface="Arial Rounded MT Bold" panose="020F0704030504030204" pitchFamily="34" charset="0"/>
              <a:ea typeface="Cambria" panose="02040503050406030204" pitchFamily="18" charset="0"/>
            </a:endParaRPr>
          </a:p>
          <a:p>
            <a:pPr lvl="1"/>
            <a:r>
              <a:rPr lang="en-US" sz="1400" i="1" dirty="0">
                <a:latin typeface="Arial Rounded MT Bold" panose="020F0704030504030204" pitchFamily="34" charset="0"/>
                <a:ea typeface="Cambria" panose="02040503050406030204" pitchFamily="18" charset="0"/>
              </a:rPr>
              <a:t>N/A (not applicable) means no contract was awarded to supply</a:t>
            </a:r>
          </a:p>
          <a:p>
            <a:pPr lvl="1">
              <a:buFont typeface="Wingdings" panose="05000000000000000000" pitchFamily="2" charset="2"/>
              <a:buChar char="Ø"/>
            </a:pPr>
            <a:r>
              <a:rPr lang="en-US" sz="1400" i="1" dirty="0">
                <a:latin typeface="Arial Rounded MT Bold" panose="020F0704030504030204" pitchFamily="34" charset="0"/>
                <a:ea typeface="Cambria" panose="02040503050406030204" pitchFamily="18" charset="0"/>
              </a:rPr>
              <a:t>NB: Though </a:t>
            </a:r>
            <a:r>
              <a:rPr lang="en-US" sz="1400" i="1" dirty="0" err="1">
                <a:latin typeface="Arial Rounded MT Bold" panose="020F0704030504030204" pitchFamily="34" charset="0"/>
                <a:ea typeface="Cambria" panose="02040503050406030204" pitchFamily="18" charset="0"/>
              </a:rPr>
              <a:t>SeedPAG</a:t>
            </a:r>
            <a:r>
              <a:rPr lang="en-US" sz="1400" i="1" dirty="0">
                <a:latin typeface="Arial Rounded MT Bold" panose="020F0704030504030204" pitchFamily="34" charset="0"/>
                <a:ea typeface="Cambria" panose="02040503050406030204" pitchFamily="18" charset="0"/>
              </a:rPr>
              <a:t> National is a member of NASTAG, figures here do not include direct supplies by some regional </a:t>
            </a:r>
            <a:r>
              <a:rPr lang="en-US" sz="1400" i="1" dirty="0" err="1">
                <a:latin typeface="Arial Rounded MT Bold" panose="020F0704030504030204" pitchFamily="34" charset="0"/>
                <a:ea typeface="Cambria" panose="02040503050406030204" pitchFamily="18" charset="0"/>
              </a:rPr>
              <a:t>SeedPAG</a:t>
            </a:r>
            <a:r>
              <a:rPr lang="en-US" sz="1400" i="1" dirty="0">
                <a:latin typeface="Arial Rounded MT Bold" panose="020F0704030504030204" pitchFamily="34" charset="0"/>
                <a:ea typeface="Cambria" panose="02040503050406030204" pitchFamily="18" charset="0"/>
              </a:rPr>
              <a:t> for  2018</a:t>
            </a:r>
          </a:p>
          <a:p>
            <a:r>
              <a:rPr lang="en-US" sz="2600" b="1" dirty="0">
                <a:latin typeface="Arial Rounded MT Bold" panose="020F0704030504030204" pitchFamily="34" charset="0"/>
                <a:ea typeface="Cambria" panose="02040503050406030204" pitchFamily="18" charset="0"/>
              </a:rPr>
              <a:t>NASTAG is currently supplying seeds to the  2019 PFJ  under a Contract supply of over 1000MT seeds: 720 OPV Maize , 280MT AGRA &amp; Jasmin Rice &amp;  3MT Vegetables (Tomatoes, Onions &amp; Cucumber)</a:t>
            </a:r>
          </a:p>
          <a:p>
            <a:pPr marL="0" indent="0">
              <a:buNone/>
            </a:pPr>
            <a:endParaRPr lang="en-US" sz="2800" b="1" dirty="0">
              <a:latin typeface="Cambria" panose="02040503050406030204" pitchFamily="18" charset="0"/>
              <a:ea typeface="Cambria" panose="02040503050406030204" pitchFamily="18" charset="0"/>
            </a:endParaRP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Content Placeholder 2">
            <a:extLst>
              <a:ext uri="{FF2B5EF4-FFF2-40B4-BE49-F238E27FC236}">
                <a16:creationId xmlns:a16="http://schemas.microsoft.com/office/drawing/2014/main" id="{68765532-CC9F-47C6-85BC-517D06EAFEBC}"/>
              </a:ext>
            </a:extLst>
          </p:cNvPr>
          <p:cNvSpPr txBox="1">
            <a:spLocks/>
          </p:cNvSpPr>
          <p:nvPr/>
        </p:nvSpPr>
        <p:spPr>
          <a:xfrm>
            <a:off x="265323" y="1547373"/>
            <a:ext cx="9528672" cy="5473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dirty="0">
              <a:latin typeface="Cambria" panose="02040503050406030204" pitchFamily="18" charset="0"/>
              <a:ea typeface="Cambria" panose="02040503050406030204" pitchFamily="18" charset="0"/>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06046766"/>
              </p:ext>
            </p:extLst>
          </p:nvPr>
        </p:nvGraphicFramePr>
        <p:xfrm>
          <a:off x="770259" y="2384165"/>
          <a:ext cx="9155019" cy="1937777"/>
        </p:xfrm>
        <a:graphic>
          <a:graphicData uri="http://schemas.openxmlformats.org/drawingml/2006/table">
            <a:tbl>
              <a:tblPr>
                <a:tableStyleId>{5C22544A-7EE6-4342-B048-85BDC9FD1C3A}</a:tableStyleId>
              </a:tblPr>
              <a:tblGrid>
                <a:gridCol w="3440495">
                  <a:extLst>
                    <a:ext uri="{9D8B030D-6E8A-4147-A177-3AD203B41FA5}">
                      <a16:colId xmlns:a16="http://schemas.microsoft.com/office/drawing/2014/main" val="20000"/>
                    </a:ext>
                  </a:extLst>
                </a:gridCol>
                <a:gridCol w="877464">
                  <a:extLst>
                    <a:ext uri="{9D8B030D-6E8A-4147-A177-3AD203B41FA5}">
                      <a16:colId xmlns:a16="http://schemas.microsoft.com/office/drawing/2014/main" val="20001"/>
                    </a:ext>
                  </a:extLst>
                </a:gridCol>
                <a:gridCol w="849435">
                  <a:extLst>
                    <a:ext uri="{9D8B030D-6E8A-4147-A177-3AD203B41FA5}">
                      <a16:colId xmlns:a16="http://schemas.microsoft.com/office/drawing/2014/main" val="20002"/>
                    </a:ext>
                  </a:extLst>
                </a:gridCol>
                <a:gridCol w="1075725">
                  <a:extLst>
                    <a:ext uri="{9D8B030D-6E8A-4147-A177-3AD203B41FA5}">
                      <a16:colId xmlns:a16="http://schemas.microsoft.com/office/drawing/2014/main" val="20003"/>
                    </a:ext>
                  </a:extLst>
                </a:gridCol>
                <a:gridCol w="646740">
                  <a:extLst>
                    <a:ext uri="{9D8B030D-6E8A-4147-A177-3AD203B41FA5}">
                      <a16:colId xmlns:a16="http://schemas.microsoft.com/office/drawing/2014/main" val="20004"/>
                    </a:ext>
                  </a:extLst>
                </a:gridCol>
                <a:gridCol w="1132580">
                  <a:extLst>
                    <a:ext uri="{9D8B030D-6E8A-4147-A177-3AD203B41FA5}">
                      <a16:colId xmlns:a16="http://schemas.microsoft.com/office/drawing/2014/main" val="20005"/>
                    </a:ext>
                  </a:extLst>
                </a:gridCol>
                <a:gridCol w="1132580">
                  <a:extLst>
                    <a:ext uri="{9D8B030D-6E8A-4147-A177-3AD203B41FA5}">
                      <a16:colId xmlns:a16="http://schemas.microsoft.com/office/drawing/2014/main" val="20006"/>
                    </a:ext>
                  </a:extLst>
                </a:gridCol>
              </a:tblGrid>
              <a:tr h="398173">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6350" marR="6350" marT="6350" marB="0" anchor="b"/>
                </a:tc>
                <a:tc gridSpan="3">
                  <a:txBody>
                    <a:bodyPr/>
                    <a:lstStyle/>
                    <a:p>
                      <a:pPr algn="ctr" fontAlgn="b"/>
                      <a:r>
                        <a:rPr lang="en-US" sz="2000" u="none" strike="noStrike" dirty="0">
                          <a:effectLst/>
                          <a:latin typeface="Arial Rounded MT Bold" panose="020F0704030504030204" pitchFamily="34" charset="0"/>
                        </a:rPr>
                        <a:t>2017 (MT)</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2000" u="none" strike="noStrike" dirty="0">
                          <a:effectLst/>
                          <a:latin typeface="Arial Rounded MT Bold" panose="020F0704030504030204" pitchFamily="34" charset="0"/>
                        </a:rPr>
                        <a:t>2018 (MT)</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9802">
                <a:tc>
                  <a:txBody>
                    <a:bodyPr/>
                    <a:lstStyle/>
                    <a:p>
                      <a:pPr algn="l" fontAlgn="b"/>
                      <a:r>
                        <a:rPr lang="en-US" sz="2000" u="none" strike="noStrike" dirty="0">
                          <a:effectLst/>
                          <a:latin typeface="Arial Rounded MT Bold" panose="020F0704030504030204" pitchFamily="34" charset="0"/>
                        </a:rPr>
                        <a:t> </a:t>
                      </a:r>
                      <a:endParaRPr lang="en-US" sz="2000" b="0" i="0" u="none" strike="noStrike" dirty="0">
                        <a:solidFill>
                          <a:srgbClr val="000000"/>
                        </a:solidFill>
                        <a:effectLst/>
                        <a:latin typeface="Arial Rounded MT Bold" panose="020F0704030504030204" pitchFamily="34" charset="0"/>
                      </a:endParaRPr>
                    </a:p>
                  </a:txBody>
                  <a:tcPr marL="6350" marR="6350" marT="6350" marB="0" anchor="b"/>
                </a:tc>
                <a:tc>
                  <a:txBody>
                    <a:bodyPr/>
                    <a:lstStyle/>
                    <a:p>
                      <a:pPr algn="ctr" fontAlgn="b"/>
                      <a:r>
                        <a:rPr lang="en-US" sz="2000" u="none" strike="noStrike" dirty="0">
                          <a:effectLst/>
                          <a:latin typeface="Arial Rounded MT Bold" panose="020F0704030504030204" pitchFamily="34" charset="0"/>
                        </a:rPr>
                        <a:t>Rice </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2">
                        <a:lumMod val="40000"/>
                        <a:lumOff val="60000"/>
                      </a:schemeClr>
                    </a:solidFill>
                  </a:tcPr>
                </a:tc>
                <a:tc>
                  <a:txBody>
                    <a:bodyPr/>
                    <a:lstStyle/>
                    <a:p>
                      <a:pPr algn="ctr" fontAlgn="b"/>
                      <a:r>
                        <a:rPr lang="en-US" sz="2000" u="none" strike="noStrike" dirty="0">
                          <a:effectLst/>
                          <a:latin typeface="Arial Rounded MT Bold" panose="020F0704030504030204" pitchFamily="34" charset="0"/>
                        </a:rPr>
                        <a:t>Maize (OPV)</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2">
                        <a:lumMod val="40000"/>
                        <a:lumOff val="60000"/>
                      </a:schemeClr>
                    </a:solidFill>
                  </a:tcPr>
                </a:tc>
                <a:tc>
                  <a:txBody>
                    <a:bodyPr/>
                    <a:lstStyle/>
                    <a:p>
                      <a:pPr algn="ctr" fontAlgn="b"/>
                      <a:r>
                        <a:rPr lang="en-US" sz="2000" u="none" strike="noStrike" dirty="0">
                          <a:effectLst/>
                          <a:latin typeface="Arial Rounded MT Bold" panose="020F0704030504030204" pitchFamily="34" charset="0"/>
                        </a:rPr>
                        <a:t>Maize (Hybrid)</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2">
                        <a:lumMod val="40000"/>
                        <a:lumOff val="60000"/>
                      </a:schemeClr>
                    </a:solidFill>
                  </a:tcPr>
                </a:tc>
                <a:tc>
                  <a:txBody>
                    <a:bodyPr/>
                    <a:lstStyle/>
                    <a:p>
                      <a:pPr algn="ctr" fontAlgn="b"/>
                      <a:r>
                        <a:rPr lang="en-US" sz="2000" u="none" strike="noStrike" dirty="0">
                          <a:effectLst/>
                          <a:latin typeface="Arial Rounded MT Bold" panose="020F0704030504030204" pitchFamily="34" charset="0"/>
                        </a:rPr>
                        <a:t>Rice </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3">
                        <a:lumMod val="60000"/>
                        <a:lumOff val="40000"/>
                      </a:schemeClr>
                    </a:solidFill>
                  </a:tcPr>
                </a:tc>
                <a:tc>
                  <a:txBody>
                    <a:bodyPr/>
                    <a:lstStyle/>
                    <a:p>
                      <a:pPr algn="ctr" fontAlgn="b"/>
                      <a:r>
                        <a:rPr lang="en-US" sz="2000" u="none" strike="noStrike" dirty="0">
                          <a:effectLst/>
                          <a:latin typeface="Arial Rounded MT Bold" panose="020F0704030504030204" pitchFamily="34" charset="0"/>
                        </a:rPr>
                        <a:t>Maize (OPV)</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3">
                        <a:lumMod val="60000"/>
                        <a:lumOff val="40000"/>
                      </a:schemeClr>
                    </a:solidFill>
                  </a:tcPr>
                </a:tc>
                <a:tc>
                  <a:txBody>
                    <a:bodyPr/>
                    <a:lstStyle/>
                    <a:p>
                      <a:pPr algn="ctr" fontAlgn="b"/>
                      <a:r>
                        <a:rPr lang="en-US" sz="2000" u="none" strike="noStrike" dirty="0">
                          <a:effectLst/>
                          <a:latin typeface="Arial Rounded MT Bold" panose="020F0704030504030204" pitchFamily="34" charset="0"/>
                        </a:rPr>
                        <a:t>Maize (Hybrid)</a:t>
                      </a:r>
                      <a:endParaRPr lang="en-US" sz="2000" b="1" i="0" u="none" strike="noStrike" dirty="0">
                        <a:solidFill>
                          <a:srgbClr val="000000"/>
                        </a:solidFill>
                        <a:effectLst/>
                        <a:latin typeface="Arial Rounded MT Bold" panose="020F0704030504030204" pitchFamily="34" charset="0"/>
                      </a:endParaRPr>
                    </a:p>
                  </a:txBody>
                  <a:tcPr marL="6350" marR="6350" marT="6350" marB="0" anchor="b">
                    <a:solidFill>
                      <a:schemeClr val="accent3">
                        <a:lumMod val="60000"/>
                        <a:lumOff val="40000"/>
                      </a:schemeClr>
                    </a:solidFill>
                  </a:tcPr>
                </a:tc>
                <a:extLst>
                  <a:ext uri="{0D108BD9-81ED-4DB2-BD59-A6C34878D82A}">
                    <a16:rowId xmlns:a16="http://schemas.microsoft.com/office/drawing/2014/main" val="10001"/>
                  </a:ext>
                </a:extLst>
              </a:tr>
              <a:tr h="769802">
                <a:tc>
                  <a:txBody>
                    <a:bodyPr/>
                    <a:lstStyle/>
                    <a:p>
                      <a:pPr algn="l" fontAlgn="b"/>
                      <a:r>
                        <a:rPr lang="en-US" sz="2000" u="none" strike="noStrike" dirty="0">
                          <a:effectLst/>
                          <a:latin typeface="Arial Rounded MT Bold" panose="020F0704030504030204" pitchFamily="34" charset="0"/>
                        </a:rPr>
                        <a:t>Members Supply through the Association </a:t>
                      </a:r>
                      <a:endParaRPr lang="en-US" sz="2000" b="0" i="0" u="none" strike="noStrike" dirty="0">
                        <a:solidFill>
                          <a:srgbClr val="000000"/>
                        </a:solidFill>
                        <a:effectLst/>
                        <a:latin typeface="Arial Rounded MT Bold" panose="020F0704030504030204" pitchFamily="34" charset="0"/>
                      </a:endParaRPr>
                    </a:p>
                  </a:txBody>
                  <a:tcPr marL="6350" marR="6350" marT="6350" marB="0" anchor="b"/>
                </a:tc>
                <a:tc>
                  <a:txBody>
                    <a:bodyPr/>
                    <a:lstStyle/>
                    <a:p>
                      <a:pPr algn="r" fontAlgn="b"/>
                      <a:r>
                        <a:rPr lang="en-US" sz="2000" u="none" strike="noStrike" dirty="0">
                          <a:effectLst/>
                          <a:latin typeface="Arial Rounded MT Bold" panose="020F0704030504030204" pitchFamily="34" charset="0"/>
                        </a:rPr>
                        <a:t>N/A</a:t>
                      </a:r>
                      <a:endParaRPr lang="en-US" sz="2000" b="0" i="0" u="none" strike="noStrike" dirty="0">
                        <a:solidFill>
                          <a:srgbClr val="000000"/>
                        </a:solidFill>
                        <a:effectLst/>
                        <a:latin typeface="Arial Rounded MT Bold" panose="020F0704030504030204" pitchFamily="34" charset="0"/>
                      </a:endParaRPr>
                    </a:p>
                  </a:txBody>
                  <a:tcPr marL="6350" marR="6350" marT="6350" marB="0" anchor="b">
                    <a:solidFill>
                      <a:schemeClr val="accent2">
                        <a:lumMod val="40000"/>
                        <a:lumOff val="60000"/>
                      </a:schemeClr>
                    </a:solidFill>
                  </a:tcPr>
                </a:tc>
                <a:tc>
                  <a:txBody>
                    <a:bodyPr/>
                    <a:lstStyle/>
                    <a:p>
                      <a:pPr algn="r" fontAlgn="b"/>
                      <a:r>
                        <a:rPr lang="en-US" sz="2000" u="none" strike="noStrike" dirty="0">
                          <a:effectLst/>
                          <a:latin typeface="Arial Rounded MT Bold" panose="020F0704030504030204" pitchFamily="34" charset="0"/>
                        </a:rPr>
                        <a:t> 640</a:t>
                      </a:r>
                      <a:endParaRPr lang="en-US" sz="2000" b="0" i="0" u="none" strike="noStrike" dirty="0">
                        <a:solidFill>
                          <a:srgbClr val="000000"/>
                        </a:solidFill>
                        <a:effectLst/>
                        <a:latin typeface="Arial Rounded MT Bold" panose="020F0704030504030204" pitchFamily="34" charset="0"/>
                      </a:endParaRPr>
                    </a:p>
                  </a:txBody>
                  <a:tcPr marL="6350" marR="6350" marT="6350" marB="0" anchor="b">
                    <a:solidFill>
                      <a:schemeClr val="accent2">
                        <a:lumMod val="40000"/>
                        <a:lumOff val="60000"/>
                      </a:schemeClr>
                    </a:solidFill>
                  </a:tcPr>
                </a:tc>
                <a:tc>
                  <a:txBody>
                    <a:bodyPr/>
                    <a:lstStyle/>
                    <a:p>
                      <a:pPr algn="r" fontAlgn="b"/>
                      <a:r>
                        <a:rPr lang="en-US" sz="2000" u="none" strike="noStrike" dirty="0">
                          <a:effectLst/>
                          <a:latin typeface="Arial Rounded MT Bold" panose="020F0704030504030204" pitchFamily="34" charset="0"/>
                        </a:rPr>
                        <a:t>N/A </a:t>
                      </a:r>
                      <a:endParaRPr lang="en-US" sz="2000" b="0" i="0" u="none" strike="noStrike" dirty="0">
                        <a:solidFill>
                          <a:srgbClr val="000000"/>
                        </a:solidFill>
                        <a:effectLst/>
                        <a:latin typeface="Arial Rounded MT Bold" panose="020F0704030504030204" pitchFamily="34" charset="0"/>
                      </a:endParaRPr>
                    </a:p>
                  </a:txBody>
                  <a:tcPr marL="6350" marR="6350" marT="6350" marB="0" anchor="b">
                    <a:solidFill>
                      <a:schemeClr val="accent2">
                        <a:lumMod val="40000"/>
                        <a:lumOff val="60000"/>
                      </a:schemeClr>
                    </a:solidFill>
                  </a:tcPr>
                </a:tc>
                <a:tc>
                  <a:txBody>
                    <a:bodyPr/>
                    <a:lstStyle/>
                    <a:p>
                      <a:pPr algn="r" fontAlgn="b"/>
                      <a:r>
                        <a:rPr lang="en-US" sz="2000" u="none" strike="noStrike" dirty="0">
                          <a:effectLst/>
                          <a:latin typeface="Arial Rounded MT Bold" panose="020F0704030504030204" pitchFamily="34" charset="0"/>
                        </a:rPr>
                        <a:t> 50</a:t>
                      </a:r>
                      <a:endParaRPr lang="en-US" sz="2000" b="0" i="0" u="none" strike="noStrike" dirty="0">
                        <a:solidFill>
                          <a:srgbClr val="000000"/>
                        </a:solidFill>
                        <a:effectLst/>
                        <a:latin typeface="Arial Rounded MT Bold" panose="020F0704030504030204" pitchFamily="34" charset="0"/>
                      </a:endParaRPr>
                    </a:p>
                  </a:txBody>
                  <a:tcPr marL="6350" marR="6350" marT="6350" marB="0" anchor="b">
                    <a:solidFill>
                      <a:schemeClr val="accent3">
                        <a:lumMod val="60000"/>
                        <a:lumOff val="40000"/>
                      </a:schemeClr>
                    </a:solidFill>
                  </a:tcPr>
                </a:tc>
                <a:tc>
                  <a:txBody>
                    <a:bodyPr/>
                    <a:lstStyle/>
                    <a:p>
                      <a:pPr algn="r" fontAlgn="b"/>
                      <a:r>
                        <a:rPr lang="en-US" sz="2000" u="none" strike="noStrike" dirty="0">
                          <a:effectLst/>
                          <a:latin typeface="Arial Rounded MT Bold" panose="020F0704030504030204" pitchFamily="34" charset="0"/>
                        </a:rPr>
                        <a:t> 536</a:t>
                      </a:r>
                      <a:endParaRPr lang="en-US" sz="2000" b="0" i="0" u="none" strike="noStrike" dirty="0">
                        <a:solidFill>
                          <a:srgbClr val="000000"/>
                        </a:solidFill>
                        <a:effectLst/>
                        <a:latin typeface="Arial Rounded MT Bold" panose="020F0704030504030204" pitchFamily="34" charset="0"/>
                      </a:endParaRPr>
                    </a:p>
                  </a:txBody>
                  <a:tcPr marL="6350" marR="6350" marT="6350" marB="0" anchor="b">
                    <a:solidFill>
                      <a:schemeClr val="accent3">
                        <a:lumMod val="60000"/>
                        <a:lumOff val="40000"/>
                      </a:schemeClr>
                    </a:solidFill>
                  </a:tcPr>
                </a:tc>
                <a:tc>
                  <a:txBody>
                    <a:bodyPr/>
                    <a:lstStyle/>
                    <a:p>
                      <a:pPr algn="r" fontAlgn="b"/>
                      <a:r>
                        <a:rPr lang="en-US" sz="2000" u="none" strike="noStrike" dirty="0">
                          <a:effectLst/>
                          <a:latin typeface="Arial Rounded MT Bold" panose="020F0704030504030204" pitchFamily="34" charset="0"/>
                        </a:rPr>
                        <a:t>N/A</a:t>
                      </a:r>
                      <a:endParaRPr lang="en-US" sz="2000" b="0" i="0" u="none" strike="noStrike" dirty="0">
                        <a:solidFill>
                          <a:srgbClr val="000000"/>
                        </a:solidFill>
                        <a:effectLst/>
                        <a:latin typeface="Arial Rounded MT Bold" panose="020F0704030504030204" pitchFamily="34" charset="0"/>
                      </a:endParaRPr>
                    </a:p>
                  </a:txBody>
                  <a:tcPr marL="6350" marR="6350" marT="6350" marB="0" anchor="b">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
        <p:nvSpPr>
          <p:cNvPr id="6" name="Slide Number Placeholder 5">
            <a:extLst>
              <a:ext uri="{FF2B5EF4-FFF2-40B4-BE49-F238E27FC236}">
                <a16:creationId xmlns:a16="http://schemas.microsoft.com/office/drawing/2014/main" id="{BEDCC7C2-C6E2-4131-B8F4-F2B6B5539156}"/>
              </a:ext>
            </a:extLst>
          </p:cNvPr>
          <p:cNvSpPr>
            <a:spLocks noGrp="1"/>
          </p:cNvSpPr>
          <p:nvPr>
            <p:ph type="sldNum" sz="quarter" idx="12"/>
          </p:nvPr>
        </p:nvSpPr>
        <p:spPr/>
        <p:txBody>
          <a:bodyPr/>
          <a:lstStyle/>
          <a:p>
            <a:fld id="{4535FDEC-D47D-4FB6-AEF9-212A8D9222DF}" type="slidenum">
              <a:rPr lang="en-US" smtClean="0"/>
              <a:t>14</a:t>
            </a:fld>
            <a:endParaRPr lang="en-US"/>
          </a:p>
        </p:txBody>
      </p:sp>
    </p:spTree>
    <p:extLst>
      <p:ext uri="{BB962C8B-B14F-4D97-AF65-F5344CB8AC3E}">
        <p14:creationId xmlns:p14="http://schemas.microsoft.com/office/powerpoint/2010/main" val="35185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6288" y="155122"/>
            <a:ext cx="8553240" cy="949325"/>
          </a:xfrm>
          <a:solidFill>
            <a:schemeClr val="accent6"/>
          </a:solidFill>
        </p:spPr>
        <p:txBody>
          <a:bodyPr>
            <a:normAutofit/>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(4)</a:t>
            </a:r>
          </a:p>
        </p:txBody>
      </p:sp>
      <p:sp>
        <p:nvSpPr>
          <p:cNvPr id="7" name="Content Placeholder 6"/>
          <p:cNvSpPr>
            <a:spLocks noGrp="1"/>
          </p:cNvSpPr>
          <p:nvPr>
            <p:ph idx="1"/>
          </p:nvPr>
        </p:nvSpPr>
        <p:spPr>
          <a:xfrm>
            <a:off x="396607" y="1384998"/>
            <a:ext cx="8648241" cy="5247155"/>
          </a:xfrm>
        </p:spPr>
        <p:txBody>
          <a:bodyPr>
            <a:normAutofit/>
          </a:bodyPr>
          <a:lstStyle/>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Content Placeholder 2">
            <a:extLst>
              <a:ext uri="{FF2B5EF4-FFF2-40B4-BE49-F238E27FC236}">
                <a16:creationId xmlns:a16="http://schemas.microsoft.com/office/drawing/2014/main" id="{68765532-CC9F-47C6-85BC-517D06EAFEBC}"/>
              </a:ext>
            </a:extLst>
          </p:cNvPr>
          <p:cNvSpPr txBox="1">
            <a:spLocks/>
          </p:cNvSpPr>
          <p:nvPr/>
        </p:nvSpPr>
        <p:spPr>
          <a:xfrm>
            <a:off x="265323" y="1547373"/>
            <a:ext cx="9528672" cy="5473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dirty="0">
              <a:latin typeface="Cambria" panose="02040503050406030204" pitchFamily="18" charset="0"/>
              <a:ea typeface="Cambria" panose="02040503050406030204" pitchFamily="18" charset="0"/>
            </a:endParaRPr>
          </a:p>
          <a:p>
            <a:endParaRPr lang="en-US" dirty="0"/>
          </a:p>
        </p:txBody>
      </p:sp>
      <p:sp>
        <p:nvSpPr>
          <p:cNvPr id="9" name="Content Placeholder 6"/>
          <p:cNvSpPr txBox="1">
            <a:spLocks/>
          </p:cNvSpPr>
          <p:nvPr/>
        </p:nvSpPr>
        <p:spPr>
          <a:xfrm>
            <a:off x="396608" y="1170432"/>
            <a:ext cx="10448176" cy="5614121"/>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800" dirty="0">
              <a:latin typeface="Arial Rounded MT Bold" panose="020F0704030504030204" pitchFamily="34" charset="0"/>
              <a:ea typeface="Cambria" panose="02040503050406030204" pitchFamily="18" charset="0"/>
            </a:endParaRPr>
          </a:p>
          <a:p>
            <a:r>
              <a:rPr lang="en-US" sz="3100" dirty="0">
                <a:latin typeface="Arial Rounded MT Bold" panose="020F0704030504030204" pitchFamily="34" charset="0"/>
                <a:ea typeface="Cambria" panose="02040503050406030204" pitchFamily="18" charset="0"/>
              </a:rPr>
              <a:t>To connect easily and learn from other advanced Associations, NASTAG registered its membership with the African Seed Trade Association (AFSTA) and was thus represented at the 2017, 2018 and 2019  Annual Congress in Senegal, Egypt and Kenya respectively. </a:t>
            </a:r>
          </a:p>
          <a:p>
            <a:pPr marL="0" indent="0">
              <a:buNone/>
            </a:pPr>
            <a:endParaRPr lang="en-US" sz="3100" dirty="0">
              <a:latin typeface="Arial Rounded MT Bold" panose="020F0704030504030204" pitchFamily="34" charset="0"/>
              <a:ea typeface="Cambria" panose="02040503050406030204" pitchFamily="18" charset="0"/>
            </a:endParaRPr>
          </a:p>
          <a:p>
            <a:r>
              <a:rPr lang="en-US" sz="3100" dirty="0">
                <a:latin typeface="Arial Rounded MT Bold" panose="020F0704030504030204" pitchFamily="34" charset="0"/>
                <a:ea typeface="Cambria" panose="02040503050406030204" pitchFamily="18" charset="0"/>
              </a:rPr>
              <a:t>Through networking at this event NASTAG has become the first port of call for those desiring to enter the  seed industry in Ghana for guidance where applicable to the appropriate institutions. Some are currently establishing grounds in Ghana  through this initiative namely:</a:t>
            </a:r>
          </a:p>
          <a:p>
            <a:pPr marL="0" indent="0">
              <a:buNone/>
            </a:pPr>
            <a:endParaRPr lang="en-US" sz="2600" dirty="0">
              <a:latin typeface="Arial Rounded MT Bold" panose="020F0704030504030204" pitchFamily="34" charset="0"/>
              <a:ea typeface="Cambria" panose="02040503050406030204" pitchFamily="18" charset="0"/>
            </a:endParaRPr>
          </a:p>
          <a:p>
            <a:pPr lvl="2">
              <a:buFont typeface="Wingdings" panose="05000000000000000000" pitchFamily="2" charset="2"/>
              <a:buChar char="v"/>
            </a:pPr>
            <a:r>
              <a:rPr lang="en-US" sz="2700" dirty="0">
                <a:latin typeface="Arial Rounded MT Bold" panose="020F0704030504030204" pitchFamily="34" charset="0"/>
                <a:ea typeface="Cambria" panose="02040503050406030204" pitchFamily="18" charset="0"/>
              </a:rPr>
              <a:t>The African Seed Company ( SEEDCO)</a:t>
            </a:r>
          </a:p>
          <a:p>
            <a:pPr lvl="2">
              <a:buFont typeface="Wingdings" panose="05000000000000000000" pitchFamily="2" charset="2"/>
              <a:buChar char="v"/>
            </a:pPr>
            <a:r>
              <a:rPr lang="en-US" sz="2700" dirty="0">
                <a:latin typeface="Arial Rounded MT Bold" panose="020F0704030504030204" pitchFamily="34" charset="0"/>
                <a:ea typeface="Cambria" panose="02040503050406030204" pitchFamily="18" charset="0"/>
              </a:rPr>
              <a:t>S3A Development Project of CRS</a:t>
            </a:r>
          </a:p>
          <a:p>
            <a:pPr lvl="2">
              <a:buFont typeface="Wingdings" panose="05000000000000000000" pitchFamily="2" charset="2"/>
              <a:buChar char="v"/>
            </a:pPr>
            <a:r>
              <a:rPr lang="en-US" sz="2700" dirty="0">
                <a:latin typeface="Arial Rounded MT Bold" panose="020F0704030504030204" pitchFamily="34" charset="0"/>
                <a:ea typeface="Cambria" panose="02040503050406030204" pitchFamily="18" charset="0"/>
              </a:rPr>
              <a:t>World Vegetable Centre </a:t>
            </a:r>
          </a:p>
          <a:p>
            <a:pPr lvl="2">
              <a:buFont typeface="Wingdings" panose="05000000000000000000" pitchFamily="2" charset="2"/>
              <a:buChar char="v"/>
            </a:pPr>
            <a:r>
              <a:rPr lang="en-US" sz="2700" dirty="0" err="1">
                <a:latin typeface="Arial Rounded MT Bold" panose="020F0704030504030204" pitchFamily="34" charset="0"/>
                <a:ea typeface="Cambria" panose="02040503050406030204" pitchFamily="18" charset="0"/>
              </a:rPr>
              <a:t>Petkus</a:t>
            </a:r>
            <a:r>
              <a:rPr lang="en-US" sz="2700" dirty="0">
                <a:latin typeface="Arial Rounded MT Bold" panose="020F0704030504030204" pitchFamily="34" charset="0"/>
                <a:ea typeface="Cambria" panose="02040503050406030204" pitchFamily="18" charset="0"/>
              </a:rPr>
              <a:t> Technologies</a:t>
            </a:r>
          </a:p>
          <a:p>
            <a:pPr lvl="2">
              <a:buFont typeface="Wingdings" panose="05000000000000000000" pitchFamily="2" charset="2"/>
              <a:buChar char="v"/>
            </a:pPr>
            <a:r>
              <a:rPr lang="en-US" sz="2700" dirty="0">
                <a:latin typeface="Arial Rounded MT Bold" panose="020F0704030504030204" pitchFamily="34" charset="0"/>
                <a:ea typeface="Cambria" panose="02040503050406030204" pitchFamily="18" charset="0"/>
              </a:rPr>
              <a:t>MAS seeds</a:t>
            </a:r>
          </a:p>
          <a:p>
            <a:pPr marL="0" indent="0">
              <a:buNone/>
            </a:pP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p>
        </p:txBody>
      </p:sp>
      <p:sp>
        <p:nvSpPr>
          <p:cNvPr id="6" name="Slide Number Placeholder 5">
            <a:extLst>
              <a:ext uri="{FF2B5EF4-FFF2-40B4-BE49-F238E27FC236}">
                <a16:creationId xmlns:a16="http://schemas.microsoft.com/office/drawing/2014/main" id="{CE9902FF-3958-4258-8367-A93ABB807691}"/>
              </a:ext>
            </a:extLst>
          </p:cNvPr>
          <p:cNvSpPr>
            <a:spLocks noGrp="1"/>
          </p:cNvSpPr>
          <p:nvPr>
            <p:ph type="sldNum" sz="quarter" idx="12"/>
          </p:nvPr>
        </p:nvSpPr>
        <p:spPr/>
        <p:txBody>
          <a:bodyPr/>
          <a:lstStyle/>
          <a:p>
            <a:fld id="{4535FDEC-D47D-4FB6-AEF9-212A8D9222DF}" type="slidenum">
              <a:rPr lang="en-US" smtClean="0"/>
              <a:t>15</a:t>
            </a:fld>
            <a:endParaRPr lang="en-US"/>
          </a:p>
        </p:txBody>
      </p:sp>
    </p:spTree>
    <p:extLst>
      <p:ext uri="{BB962C8B-B14F-4D97-AF65-F5344CB8AC3E}">
        <p14:creationId xmlns:p14="http://schemas.microsoft.com/office/powerpoint/2010/main" val="20368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6287" y="155122"/>
            <a:ext cx="8407707" cy="949325"/>
          </a:xfrm>
          <a:solidFill>
            <a:schemeClr val="accent6"/>
          </a:solidFill>
        </p:spPr>
        <p:txBody>
          <a:bodyPr>
            <a:normAutofit/>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(5) </a:t>
            </a:r>
          </a:p>
        </p:txBody>
      </p:sp>
      <p:sp>
        <p:nvSpPr>
          <p:cNvPr id="7" name="Content Placeholder 6"/>
          <p:cNvSpPr>
            <a:spLocks noGrp="1"/>
          </p:cNvSpPr>
          <p:nvPr>
            <p:ph idx="1"/>
          </p:nvPr>
        </p:nvSpPr>
        <p:spPr>
          <a:xfrm>
            <a:off x="396607" y="1384998"/>
            <a:ext cx="8648241" cy="5247155"/>
          </a:xfrm>
        </p:spPr>
        <p:txBody>
          <a:bodyPr>
            <a:normAutofit/>
          </a:bodyPr>
          <a:lstStyle/>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Content Placeholder 2">
            <a:extLst>
              <a:ext uri="{FF2B5EF4-FFF2-40B4-BE49-F238E27FC236}">
                <a16:creationId xmlns:a16="http://schemas.microsoft.com/office/drawing/2014/main" id="{68765532-CC9F-47C6-85BC-517D06EAFEBC}"/>
              </a:ext>
            </a:extLst>
          </p:cNvPr>
          <p:cNvSpPr txBox="1">
            <a:spLocks/>
          </p:cNvSpPr>
          <p:nvPr/>
        </p:nvSpPr>
        <p:spPr>
          <a:xfrm>
            <a:off x="265323" y="1547373"/>
            <a:ext cx="9528672" cy="5473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dirty="0">
              <a:latin typeface="Cambria" panose="02040503050406030204" pitchFamily="18" charset="0"/>
              <a:ea typeface="Cambria" panose="02040503050406030204" pitchFamily="18" charset="0"/>
            </a:endParaRPr>
          </a:p>
          <a:p>
            <a:endParaRPr lang="en-US" dirty="0"/>
          </a:p>
        </p:txBody>
      </p:sp>
      <p:sp>
        <p:nvSpPr>
          <p:cNvPr id="9" name="Content Placeholder 6"/>
          <p:cNvSpPr txBox="1">
            <a:spLocks/>
          </p:cNvSpPr>
          <p:nvPr/>
        </p:nvSpPr>
        <p:spPr>
          <a:xfrm>
            <a:off x="549007" y="1384999"/>
            <a:ext cx="4113115" cy="53736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pPr>
            <a:r>
              <a:rPr lang="en-US" sz="2200" dirty="0">
                <a:latin typeface="Arial Rounded MT Bold" panose="020F0704030504030204" pitchFamily="34" charset="0"/>
                <a:ea typeface="Cambria" panose="02040503050406030204" pitchFamily="18" charset="0"/>
              </a:rPr>
              <a:t> In collaboration with AFSTA, there has been increased awareness on Biotechnology.</a:t>
            </a:r>
          </a:p>
          <a:p>
            <a:pPr marL="0" indent="0">
              <a:lnSpc>
                <a:spcPct val="80000"/>
              </a:lnSpc>
              <a:buNone/>
            </a:pPr>
            <a:endParaRPr lang="en-US" sz="2200" dirty="0">
              <a:latin typeface="Arial Rounded MT Bold" panose="020F0704030504030204" pitchFamily="34" charset="0"/>
              <a:ea typeface="Cambria" panose="02040503050406030204" pitchFamily="18" charset="0"/>
            </a:endParaRPr>
          </a:p>
          <a:p>
            <a:pPr marL="342900" lvl="1" indent="-342900">
              <a:lnSpc>
                <a:spcPct val="80000"/>
              </a:lnSpc>
            </a:pPr>
            <a:r>
              <a:rPr lang="en-US" sz="2200" dirty="0">
                <a:latin typeface="Arial Rounded MT Bold" panose="020F0704030504030204" pitchFamily="34" charset="0"/>
                <a:ea typeface="Cambria" panose="02040503050406030204" pitchFamily="18" charset="0"/>
              </a:rPr>
              <a:t>Three (3) sensitization sessions held since the establishment of NASTAG.</a:t>
            </a:r>
          </a:p>
          <a:p>
            <a:pPr marL="342900" lvl="1" indent="-342900">
              <a:lnSpc>
                <a:spcPct val="80000"/>
              </a:lnSpc>
            </a:pPr>
            <a:endParaRPr lang="en-US" sz="2200" dirty="0">
              <a:latin typeface="Arial Rounded MT Bold" panose="020F0704030504030204" pitchFamily="34" charset="0"/>
              <a:ea typeface="Cambria" panose="02040503050406030204" pitchFamily="18" charset="0"/>
            </a:endParaRPr>
          </a:p>
          <a:p>
            <a:pPr marL="342900" lvl="1" indent="-342900">
              <a:lnSpc>
                <a:spcPct val="80000"/>
              </a:lnSpc>
            </a:pPr>
            <a:r>
              <a:rPr lang="en-US" sz="2200" dirty="0">
                <a:latin typeface="Arial Rounded MT Bold" panose="020F0704030504030204" pitchFamily="34" charset="0"/>
                <a:ea typeface="Cambria" panose="02040503050406030204" pitchFamily="18" charset="0"/>
              </a:rPr>
              <a:t>Members and other value chain actors are getting more informed, allowing them to understand the concept and progress on </a:t>
            </a:r>
            <a:r>
              <a:rPr lang="en-US" sz="2200" dirty="0" err="1">
                <a:latin typeface="Arial Rounded MT Bold" panose="020F0704030504030204" pitchFamily="34" charset="0"/>
                <a:ea typeface="Cambria" panose="02040503050406030204" pitchFamily="18" charset="0"/>
              </a:rPr>
              <a:t>Bt</a:t>
            </a:r>
            <a:r>
              <a:rPr lang="en-US" sz="2200" dirty="0">
                <a:latin typeface="Arial Rounded MT Bold" panose="020F0704030504030204" pitchFamily="34" charset="0"/>
                <a:ea typeface="Cambria" panose="02040503050406030204" pitchFamily="18" charset="0"/>
              </a:rPr>
              <a:t> from the African perspective.</a:t>
            </a:r>
          </a:p>
          <a:p>
            <a:pPr>
              <a:buFont typeface="Wingdings" panose="05000000000000000000" pitchFamily="2" charset="2"/>
              <a:buChar char="Ø"/>
            </a:pPr>
            <a:endParaRPr lang="en-US" sz="2400" dirty="0">
              <a:latin typeface="Arial Rounded MT Bold" panose="020F0704030504030204" pitchFamily="34" charset="0"/>
              <a:ea typeface="Cambria" panose="02040503050406030204" pitchFamily="18" charset="0"/>
            </a:endParaRPr>
          </a:p>
          <a:p>
            <a:endParaRPr lang="en-US" sz="2400" dirty="0">
              <a:latin typeface="Arial Rounded MT Bold" panose="020F0704030504030204" pitchFamily="34" charset="0"/>
              <a:ea typeface="Cambria" panose="02040503050406030204" pitchFamily="18" charset="0"/>
            </a:endParaRPr>
          </a:p>
          <a:p>
            <a:endParaRPr lang="en-US" sz="2400" dirty="0">
              <a:latin typeface="Arial Rounded MT Bold" panose="020F0704030504030204" pitchFamily="34" charset="0"/>
              <a:ea typeface="Cambria" panose="02040503050406030204" pitchFamily="18" charset="0"/>
            </a:endParaRPr>
          </a:p>
          <a:p>
            <a:endParaRPr lang="en-US" sz="2400" dirty="0">
              <a:latin typeface="Arial Rounded MT Bold" panose="020F070403050403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1156" r="325" b="8566"/>
          <a:stretch/>
        </p:blipFill>
        <p:spPr>
          <a:xfrm>
            <a:off x="4652942" y="1123254"/>
            <a:ext cx="7539058" cy="5211257"/>
          </a:xfrm>
          <a:prstGeom prst="rect">
            <a:avLst/>
          </a:prstGeom>
        </p:spPr>
      </p:pic>
      <p:sp>
        <p:nvSpPr>
          <p:cNvPr id="3" name="Footer Placeholder 2">
            <a:extLst>
              <a:ext uri="{FF2B5EF4-FFF2-40B4-BE49-F238E27FC236}">
                <a16:creationId xmlns:a16="http://schemas.microsoft.com/office/drawing/2014/main" id="{B2E6F876-FBB6-428E-97C8-63AF78AF48F9}"/>
              </a:ext>
            </a:extLst>
          </p:cNvPr>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a:extLst>
              <a:ext uri="{FF2B5EF4-FFF2-40B4-BE49-F238E27FC236}">
                <a16:creationId xmlns:a16="http://schemas.microsoft.com/office/drawing/2014/main" id="{0968C5E3-2CEF-4C45-A047-AAA6230ED2E1}"/>
              </a:ext>
            </a:extLst>
          </p:cNvPr>
          <p:cNvSpPr>
            <a:spLocks noGrp="1"/>
          </p:cNvSpPr>
          <p:nvPr>
            <p:ph type="sldNum" sz="quarter" idx="12"/>
          </p:nvPr>
        </p:nvSpPr>
        <p:spPr/>
        <p:txBody>
          <a:bodyPr/>
          <a:lstStyle/>
          <a:p>
            <a:fld id="{4535FDEC-D47D-4FB6-AEF9-212A8D9222DF}" type="slidenum">
              <a:rPr lang="en-US" smtClean="0"/>
              <a:t>16</a:t>
            </a:fld>
            <a:endParaRPr lang="en-US"/>
          </a:p>
        </p:txBody>
      </p:sp>
      <p:sp>
        <p:nvSpPr>
          <p:cNvPr id="10" name="Date Placeholder 9">
            <a:extLst>
              <a:ext uri="{FF2B5EF4-FFF2-40B4-BE49-F238E27FC236}">
                <a16:creationId xmlns:a16="http://schemas.microsoft.com/office/drawing/2014/main" id="{C5DB4F08-57A5-4F0B-8828-E4991C0D9300}"/>
              </a:ext>
            </a:extLst>
          </p:cNvPr>
          <p:cNvSpPr>
            <a:spLocks noGrp="1"/>
          </p:cNvSpPr>
          <p:nvPr>
            <p:ph type="dt" sz="half" idx="10"/>
          </p:nvPr>
        </p:nvSpPr>
        <p:spPr/>
        <p:txBody>
          <a:bodyPr/>
          <a:lstStyle/>
          <a:p>
            <a:r>
              <a:rPr lang="en-US"/>
              <a:t>30/5/2019</a:t>
            </a:r>
          </a:p>
        </p:txBody>
      </p:sp>
    </p:spTree>
    <p:extLst>
      <p:ext uri="{BB962C8B-B14F-4D97-AF65-F5344CB8AC3E}">
        <p14:creationId xmlns:p14="http://schemas.microsoft.com/office/powerpoint/2010/main" val="416889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6288" y="155122"/>
            <a:ext cx="8553240" cy="949325"/>
          </a:xfrm>
          <a:solidFill>
            <a:schemeClr val="accent6"/>
          </a:solidFill>
        </p:spPr>
        <p:txBody>
          <a:bodyPr>
            <a:normAutofit/>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(6)</a:t>
            </a: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Content Placeholder 2">
            <a:extLst>
              <a:ext uri="{FF2B5EF4-FFF2-40B4-BE49-F238E27FC236}">
                <a16:creationId xmlns:a16="http://schemas.microsoft.com/office/drawing/2014/main" id="{68765532-CC9F-47C6-85BC-517D06EAFEBC}"/>
              </a:ext>
            </a:extLst>
          </p:cNvPr>
          <p:cNvSpPr txBox="1">
            <a:spLocks/>
          </p:cNvSpPr>
          <p:nvPr/>
        </p:nvSpPr>
        <p:spPr>
          <a:xfrm>
            <a:off x="732494" y="6082444"/>
            <a:ext cx="3694590" cy="57281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dirty="0">
              <a:latin typeface="Cambria" panose="02040503050406030204" pitchFamily="18" charset="0"/>
              <a:ea typeface="Cambria" panose="02040503050406030204" pitchFamily="18" charset="0"/>
            </a:endParaRPr>
          </a:p>
          <a:p>
            <a:pPr marL="0" indent="0">
              <a:buNone/>
            </a:pPr>
            <a:r>
              <a:rPr lang="en-US" b="1" dirty="0"/>
              <a:t>Cover page of the 2019 Seed Directory</a:t>
            </a:r>
          </a:p>
        </p:txBody>
      </p:sp>
      <p:sp>
        <p:nvSpPr>
          <p:cNvPr id="9" name="Content Placeholder 6"/>
          <p:cNvSpPr txBox="1">
            <a:spLocks/>
          </p:cNvSpPr>
          <p:nvPr/>
        </p:nvSpPr>
        <p:spPr>
          <a:xfrm>
            <a:off x="39351" y="6148961"/>
            <a:ext cx="3733940" cy="8137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a:latin typeface="Arial Rounded MT Bold" panose="020F0704030504030204" pitchFamily="34" charset="0"/>
                <a:ea typeface="Cambria" panose="02040503050406030204" pitchFamily="18" charset="0"/>
              </a:rPr>
              <a:t> </a:t>
            </a:r>
            <a:endParaRPr lang="en-US" sz="2400" dirty="0">
              <a:latin typeface="Arial Rounded MT Bold" panose="020F07040305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44" y="1207063"/>
            <a:ext cx="3694590" cy="5140775"/>
          </a:xfrm>
          <a:prstGeom prst="rect">
            <a:avLst/>
          </a:prstGeom>
        </p:spPr>
      </p:pic>
      <p:sp>
        <p:nvSpPr>
          <p:cNvPr id="10" name="Content Placeholder 6"/>
          <p:cNvSpPr txBox="1">
            <a:spLocks/>
          </p:cNvSpPr>
          <p:nvPr/>
        </p:nvSpPr>
        <p:spPr>
          <a:xfrm>
            <a:off x="4691094" y="1104447"/>
            <a:ext cx="5248434" cy="58582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latin typeface="Arial Rounded MT Bold" panose="020F0704030504030204" pitchFamily="34" charset="0"/>
                <a:ea typeface="Cambria" panose="02040503050406030204" pitchFamily="18" charset="0"/>
              </a:rPr>
              <a:t> NASTAG has developed and launched the Seed Companies and Seed Producers Directory in Ghana; a first step in cleaning the sector by eliminating fake seed producers and also enhancing business networking and partnership.</a:t>
            </a:r>
          </a:p>
          <a:p>
            <a:r>
              <a:rPr lang="en-US" sz="2400" dirty="0">
                <a:latin typeface="Arial Rounded MT Bold" panose="020F0704030504030204" pitchFamily="34" charset="0"/>
                <a:ea typeface="Cambria" panose="02040503050406030204" pitchFamily="18" charset="0"/>
              </a:rPr>
              <a:t>The 1</a:t>
            </a:r>
            <a:r>
              <a:rPr lang="en-US" sz="2400" baseline="30000" dirty="0">
                <a:latin typeface="Arial Rounded MT Bold" panose="020F0704030504030204" pitchFamily="34" charset="0"/>
                <a:ea typeface="Cambria" panose="02040503050406030204" pitchFamily="18" charset="0"/>
              </a:rPr>
              <a:t>st</a:t>
            </a:r>
            <a:r>
              <a:rPr lang="en-US" sz="2400" dirty="0">
                <a:latin typeface="Arial Rounded MT Bold" panose="020F0704030504030204" pitchFamily="34" charset="0"/>
                <a:ea typeface="Cambria" panose="02040503050406030204" pitchFamily="18" charset="0"/>
              </a:rPr>
              <a:t> edition (2019) included the National Catalogue for Plant Species &amp; Varieties approved by the National Seed Council; this will increase accessibility to updated information as a quick reference document. </a:t>
            </a:r>
            <a:endParaRPr lang="en-US" sz="2400" dirty="0">
              <a:latin typeface="Arial Rounded MT Bold" panose="020F0704030504030204" pitchFamily="34" charset="0"/>
            </a:endParaRPr>
          </a:p>
        </p:txBody>
      </p:sp>
      <p:sp>
        <p:nvSpPr>
          <p:cNvPr id="6" name="Footer Placeholder 5">
            <a:extLst>
              <a:ext uri="{FF2B5EF4-FFF2-40B4-BE49-F238E27FC236}">
                <a16:creationId xmlns:a16="http://schemas.microsoft.com/office/drawing/2014/main" id="{4BF55274-EFD7-409B-8EA1-88A7BB6669FC}"/>
              </a:ext>
            </a:extLst>
          </p:cNvPr>
          <p:cNvSpPr>
            <a:spLocks noGrp="1"/>
          </p:cNvSpPr>
          <p:nvPr>
            <p:ph type="ftr" sz="quarter" idx="11"/>
          </p:nvPr>
        </p:nvSpPr>
        <p:spPr/>
        <p:txBody>
          <a:bodyPr/>
          <a:lstStyle/>
          <a:p>
            <a:r>
              <a:rPr lang="en-US"/>
              <a:t>TASAI/MOFA Seed Sector Stakeholders' Workshop, Accra - NASTAG Presentation</a:t>
            </a:r>
          </a:p>
        </p:txBody>
      </p:sp>
      <p:sp>
        <p:nvSpPr>
          <p:cNvPr id="7" name="Slide Number Placeholder 6">
            <a:extLst>
              <a:ext uri="{FF2B5EF4-FFF2-40B4-BE49-F238E27FC236}">
                <a16:creationId xmlns:a16="http://schemas.microsoft.com/office/drawing/2014/main" id="{F5CBB88F-30EC-493F-80E8-6C045AEF6952}"/>
              </a:ext>
            </a:extLst>
          </p:cNvPr>
          <p:cNvSpPr>
            <a:spLocks noGrp="1"/>
          </p:cNvSpPr>
          <p:nvPr>
            <p:ph type="sldNum" sz="quarter" idx="12"/>
          </p:nvPr>
        </p:nvSpPr>
        <p:spPr/>
        <p:txBody>
          <a:bodyPr/>
          <a:lstStyle/>
          <a:p>
            <a:fld id="{4535FDEC-D47D-4FB6-AEF9-212A8D9222DF}" type="slidenum">
              <a:rPr lang="en-US" smtClean="0"/>
              <a:t>17</a:t>
            </a:fld>
            <a:endParaRPr lang="en-US"/>
          </a:p>
        </p:txBody>
      </p:sp>
      <p:sp>
        <p:nvSpPr>
          <p:cNvPr id="8" name="Date Placeholder 7">
            <a:extLst>
              <a:ext uri="{FF2B5EF4-FFF2-40B4-BE49-F238E27FC236}">
                <a16:creationId xmlns:a16="http://schemas.microsoft.com/office/drawing/2014/main" id="{2CFB56C0-2640-4BAA-96DB-2BAF9F7BBF5C}"/>
              </a:ext>
            </a:extLst>
          </p:cNvPr>
          <p:cNvSpPr>
            <a:spLocks noGrp="1"/>
          </p:cNvSpPr>
          <p:nvPr>
            <p:ph type="dt" sz="half" idx="10"/>
          </p:nvPr>
        </p:nvSpPr>
        <p:spPr/>
        <p:txBody>
          <a:bodyPr/>
          <a:lstStyle/>
          <a:p>
            <a:r>
              <a:rPr lang="en-US"/>
              <a:t>30/5/2019</a:t>
            </a:r>
          </a:p>
        </p:txBody>
      </p:sp>
    </p:spTree>
    <p:extLst>
      <p:ext uri="{BB962C8B-B14F-4D97-AF65-F5344CB8AC3E}">
        <p14:creationId xmlns:p14="http://schemas.microsoft.com/office/powerpoint/2010/main" val="103073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6288" y="155122"/>
            <a:ext cx="8059464" cy="949325"/>
          </a:xfrm>
          <a:solidFill>
            <a:schemeClr val="accent6"/>
          </a:solidFill>
        </p:spPr>
        <p:txBody>
          <a:bodyPr>
            <a:normAutofit fontScale="90000"/>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(7)</a:t>
            </a:r>
          </a:p>
        </p:txBody>
      </p:sp>
      <p:sp>
        <p:nvSpPr>
          <p:cNvPr id="7" name="Content Placeholder 6"/>
          <p:cNvSpPr>
            <a:spLocks noGrp="1"/>
          </p:cNvSpPr>
          <p:nvPr>
            <p:ph idx="1"/>
          </p:nvPr>
        </p:nvSpPr>
        <p:spPr>
          <a:xfrm>
            <a:off x="347473" y="1197399"/>
            <a:ext cx="7662672" cy="5587154"/>
          </a:xfrm>
        </p:spPr>
        <p:txBody>
          <a:bodyPr>
            <a:normAutofit fontScale="92500" lnSpcReduction="20000"/>
          </a:bodyPr>
          <a:lstStyle/>
          <a:p>
            <a:endParaRPr lang="en-US" dirty="0">
              <a:latin typeface="Cambria" panose="02040503050406030204" pitchFamily="18" charset="0"/>
              <a:ea typeface="Cambria" panose="02040503050406030204" pitchFamily="18" charset="0"/>
            </a:endParaRPr>
          </a:p>
          <a:p>
            <a:r>
              <a:rPr lang="en-US" sz="1900" dirty="0">
                <a:latin typeface="Arial Rounded MT Bold" panose="020F0704030504030204" pitchFamily="34" charset="0"/>
                <a:ea typeface="Cambria" panose="02040503050406030204" pitchFamily="18" charset="0"/>
              </a:rPr>
              <a:t>NASTAG facilitated the </a:t>
            </a:r>
            <a:r>
              <a:rPr lang="en-US" sz="1900" b="1" dirty="0">
                <a:latin typeface="Arial Rounded MT Bold" panose="020F0704030504030204" pitchFamily="34" charset="0"/>
                <a:ea typeface="Cambria" panose="02040503050406030204" pitchFamily="18" charset="0"/>
              </a:rPr>
              <a:t>first ever National Seed Business Networking Forum, May 23-24, 2018 </a:t>
            </a:r>
            <a:r>
              <a:rPr lang="en-US" sz="1900" dirty="0">
                <a:latin typeface="Arial Rounded MT Bold" panose="020F0704030504030204" pitchFamily="34" charset="0"/>
                <a:ea typeface="Cambria" panose="02040503050406030204" pitchFamily="18" charset="0"/>
              </a:rPr>
              <a:t>in Accra that brought over 100 relevant seed sector players together:</a:t>
            </a:r>
          </a:p>
          <a:p>
            <a:pPr lvl="1">
              <a:buFont typeface="Courier New" panose="02070309020205020404" pitchFamily="49" charset="0"/>
              <a:buChar char="o"/>
            </a:pPr>
            <a:r>
              <a:rPr lang="en-US" sz="1700" dirty="0">
                <a:latin typeface="Arial Rounded MT Bold" panose="020F0704030504030204" pitchFamily="34" charset="0"/>
                <a:ea typeface="Cambria" panose="02040503050406030204" pitchFamily="18" charset="0"/>
              </a:rPr>
              <a:t>Chaired by Mr. Josiah </a:t>
            </a:r>
            <a:r>
              <a:rPr lang="en-US" sz="1700" dirty="0" err="1">
                <a:latin typeface="Arial Rounded MT Bold" panose="020F0704030504030204" pitchFamily="34" charset="0"/>
                <a:ea typeface="Cambria" panose="02040503050406030204" pitchFamily="18" charset="0"/>
              </a:rPr>
              <a:t>Wobil</a:t>
            </a:r>
            <a:r>
              <a:rPr lang="en-US" sz="1700" dirty="0">
                <a:latin typeface="Arial Rounded MT Bold" panose="020F0704030504030204" pitchFamily="34" charset="0"/>
                <a:ea typeface="Cambria" panose="02040503050406030204" pitchFamily="18" charset="0"/>
              </a:rPr>
              <a:t>, the Chairman of the National Seed Council (NSC); </a:t>
            </a:r>
          </a:p>
          <a:p>
            <a:pPr lvl="1">
              <a:buFont typeface="Courier New" panose="02070309020205020404" pitchFamily="49" charset="0"/>
              <a:buChar char="o"/>
            </a:pPr>
            <a:r>
              <a:rPr lang="en-US" sz="1700" dirty="0">
                <a:latin typeface="Arial Rounded MT Bold" panose="020F0704030504030204" pitchFamily="34" charset="0"/>
                <a:ea typeface="Cambria" panose="02040503050406030204" pitchFamily="18" charset="0"/>
              </a:rPr>
              <a:t>It deliberated on issues relating to the seed sector; and </a:t>
            </a:r>
          </a:p>
          <a:p>
            <a:pPr lvl="1">
              <a:buFont typeface="Courier New" panose="02070309020205020404" pitchFamily="49" charset="0"/>
              <a:buChar char="o"/>
            </a:pPr>
            <a:r>
              <a:rPr lang="en-US" sz="1700" dirty="0">
                <a:latin typeface="Arial Rounded MT Bold" panose="020F0704030504030204" pitchFamily="34" charset="0"/>
                <a:ea typeface="Cambria" panose="02040503050406030204" pitchFamily="18" charset="0"/>
              </a:rPr>
              <a:t>A communique emerged that was presented officially to the Hon. Minister of Food and Agriculture.</a:t>
            </a:r>
          </a:p>
          <a:p>
            <a:r>
              <a:rPr lang="en-US" sz="1900" b="1" dirty="0">
                <a:latin typeface="Arial Rounded MT Bold" panose="020F0704030504030204" pitchFamily="34" charset="0"/>
                <a:ea typeface="Cambria" panose="02040503050406030204" pitchFamily="18" charset="0"/>
              </a:rPr>
              <a:t>From the 2018 Forum Communique:</a:t>
            </a:r>
          </a:p>
          <a:p>
            <a:pPr marL="685800" lvl="1">
              <a:buFont typeface="Courier New" panose="02070309020205020404" pitchFamily="49" charset="0"/>
              <a:buChar char="o"/>
            </a:pPr>
            <a:r>
              <a:rPr lang="en-US" sz="1700" dirty="0">
                <a:latin typeface="Arial Rounded MT Bold" panose="020F0704030504030204" pitchFamily="34" charset="0"/>
                <a:ea typeface="Cambria" panose="02040503050406030204" pitchFamily="18" charset="0"/>
              </a:rPr>
              <a:t>Discussion with the NSC, </a:t>
            </a:r>
            <a:r>
              <a:rPr lang="en-US" sz="1700" dirty="0" err="1">
                <a:latin typeface="Arial Rounded MT Bold" panose="020F0704030504030204" pitchFamily="34" charset="0"/>
                <a:ea typeface="Cambria" panose="02040503050406030204" pitchFamily="18" charset="0"/>
              </a:rPr>
              <a:t>MoFA</a:t>
            </a:r>
            <a:r>
              <a:rPr lang="en-US" sz="1700" dirty="0">
                <a:latin typeface="Arial Rounded MT Bold" panose="020F0704030504030204" pitchFamily="34" charset="0"/>
                <a:ea typeface="Cambria" panose="02040503050406030204" pitchFamily="18" charset="0"/>
              </a:rPr>
              <a:t> and some development partners has progressed on the urgent need to develop National Seed Demand Forecast  to project the seed needs of the country.</a:t>
            </a:r>
          </a:p>
          <a:p>
            <a:pPr marL="685800" lvl="1">
              <a:buFont typeface="Courier New" panose="02070309020205020404" pitchFamily="49" charset="0"/>
              <a:buChar char="o"/>
            </a:pPr>
            <a:r>
              <a:rPr lang="en-US" sz="1700" dirty="0">
                <a:latin typeface="Arial Rounded MT Bold" panose="020F0704030504030204" pitchFamily="34" charset="0"/>
                <a:ea typeface="Cambria" panose="02040503050406030204" pitchFamily="18" charset="0"/>
              </a:rPr>
              <a:t>To enhance farmer confidence in certified seeds produced locally, NASTAG is considering instituting a self-regulatory  mechanism possibly using a coding system to effectively track all seeds supplied by its members, etc. </a:t>
            </a:r>
          </a:p>
          <a:p>
            <a:r>
              <a:rPr lang="en-US" sz="1900" dirty="0">
                <a:latin typeface="Arial Rounded MT Bold" panose="020F0704030504030204" pitchFamily="34" charset="0"/>
                <a:ea typeface="Cambria" panose="02040503050406030204" pitchFamily="18" charset="0"/>
              </a:rPr>
              <a:t>This Forum is being institutionalized as an annual seed sector Event to deliberate on Challenges and opportunities: the 2</a:t>
            </a:r>
            <a:r>
              <a:rPr lang="en-US" sz="1900" baseline="30000" dirty="0">
                <a:latin typeface="Arial Rounded MT Bold" panose="020F0704030504030204" pitchFamily="34" charset="0"/>
                <a:ea typeface="Cambria" panose="02040503050406030204" pitchFamily="18" charset="0"/>
              </a:rPr>
              <a:t>nd</a:t>
            </a:r>
            <a:r>
              <a:rPr lang="en-US" sz="1900" dirty="0">
                <a:latin typeface="Arial Rounded MT Bold" panose="020F0704030504030204" pitchFamily="34" charset="0"/>
                <a:ea typeface="Cambria" panose="02040503050406030204" pitchFamily="18" charset="0"/>
              </a:rPr>
              <a:t> Edition is slated for September 2019.</a:t>
            </a:r>
          </a:p>
          <a:p>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Content Placeholder 2">
            <a:extLst>
              <a:ext uri="{FF2B5EF4-FFF2-40B4-BE49-F238E27FC236}">
                <a16:creationId xmlns:a16="http://schemas.microsoft.com/office/drawing/2014/main" id="{68765532-CC9F-47C6-85BC-517D06EAFEBC}"/>
              </a:ext>
            </a:extLst>
          </p:cNvPr>
          <p:cNvSpPr txBox="1">
            <a:spLocks/>
          </p:cNvSpPr>
          <p:nvPr/>
        </p:nvSpPr>
        <p:spPr>
          <a:xfrm>
            <a:off x="265323" y="1547373"/>
            <a:ext cx="9528672" cy="5473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dirty="0">
              <a:latin typeface="Cambria" panose="02040503050406030204" pitchFamily="18" charset="0"/>
              <a:ea typeface="Cambria" panose="02040503050406030204" pitchFamily="18" charset="0"/>
            </a:endParaRPr>
          </a:p>
          <a:p>
            <a:endParaRPr lang="en-US" dirty="0"/>
          </a:p>
        </p:txBody>
      </p:sp>
      <p:sp>
        <p:nvSpPr>
          <p:cNvPr id="9" name="Content Placeholder 6"/>
          <p:cNvSpPr txBox="1">
            <a:spLocks/>
          </p:cNvSpPr>
          <p:nvPr/>
        </p:nvSpPr>
        <p:spPr>
          <a:xfrm>
            <a:off x="265323" y="1384998"/>
            <a:ext cx="8931925" cy="53995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800"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870" y="1197399"/>
            <a:ext cx="4072129" cy="5660601"/>
          </a:xfrm>
          <a:prstGeom prst="rect">
            <a:avLst/>
          </a:prstGeom>
        </p:spPr>
      </p:pic>
      <p:sp>
        <p:nvSpPr>
          <p:cNvPr id="6" name="Slide Number Placeholder 5">
            <a:extLst>
              <a:ext uri="{FF2B5EF4-FFF2-40B4-BE49-F238E27FC236}">
                <a16:creationId xmlns:a16="http://schemas.microsoft.com/office/drawing/2014/main" id="{64C41ECF-E5FB-4F1A-8BDF-74D8FDF1987B}"/>
              </a:ext>
            </a:extLst>
          </p:cNvPr>
          <p:cNvSpPr>
            <a:spLocks noGrp="1"/>
          </p:cNvSpPr>
          <p:nvPr>
            <p:ph type="sldNum" sz="quarter" idx="12"/>
          </p:nvPr>
        </p:nvSpPr>
        <p:spPr/>
        <p:txBody>
          <a:bodyPr/>
          <a:lstStyle/>
          <a:p>
            <a:fld id="{4535FDEC-D47D-4FB6-AEF9-212A8D9222DF}" type="slidenum">
              <a:rPr lang="en-US" smtClean="0"/>
              <a:t>18</a:t>
            </a:fld>
            <a:endParaRPr lang="en-US"/>
          </a:p>
        </p:txBody>
      </p:sp>
    </p:spTree>
    <p:extLst>
      <p:ext uri="{BB962C8B-B14F-4D97-AF65-F5344CB8AC3E}">
        <p14:creationId xmlns:p14="http://schemas.microsoft.com/office/powerpoint/2010/main" val="212287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BCC-7CC6-49F9-BC81-B7AFC38B82BA}"/>
              </a:ext>
            </a:extLst>
          </p:cNvPr>
          <p:cNvSpPr>
            <a:spLocks noGrp="1"/>
          </p:cNvSpPr>
          <p:nvPr>
            <p:ph type="title"/>
          </p:nvPr>
        </p:nvSpPr>
        <p:spPr>
          <a:xfrm>
            <a:off x="1386288" y="155122"/>
            <a:ext cx="8059464" cy="949325"/>
          </a:xfrm>
          <a:solidFill>
            <a:schemeClr val="accent6"/>
          </a:solidFill>
        </p:spPr>
        <p:txBody>
          <a:bodyPr>
            <a:normAutofit fontScale="90000"/>
          </a:bodyPr>
          <a:lstStyle/>
          <a:p>
            <a:r>
              <a:rPr lang="en-US" b="1" dirty="0">
                <a:solidFill>
                  <a:schemeClr val="tx1"/>
                </a:solidFill>
                <a:latin typeface="Arial Rounded MT Bold" panose="020F0704030504030204" pitchFamily="34" charset="0"/>
              </a:rPr>
              <a:t>ADVANCES</a:t>
            </a:r>
            <a:r>
              <a:rPr lang="en-US" b="1" dirty="0">
                <a:solidFill>
                  <a:schemeClr val="bg1"/>
                </a:solidFill>
                <a:latin typeface="Arial Rounded MT Bold" panose="020F0704030504030204" pitchFamily="34" charset="0"/>
              </a:rPr>
              <a:t> / PROGRESS SO FAR  (8)</a:t>
            </a:r>
          </a:p>
        </p:txBody>
      </p:sp>
      <p:sp>
        <p:nvSpPr>
          <p:cNvPr id="7" name="Content Placeholder 6"/>
          <p:cNvSpPr>
            <a:spLocks noGrp="1"/>
          </p:cNvSpPr>
          <p:nvPr>
            <p:ph idx="1"/>
          </p:nvPr>
        </p:nvSpPr>
        <p:spPr>
          <a:xfrm>
            <a:off x="347473" y="1197399"/>
            <a:ext cx="5881877" cy="4889076"/>
          </a:xfrm>
        </p:spPr>
        <p:txBody>
          <a:bodyPr>
            <a:normAutofit/>
          </a:bodyPr>
          <a:lstStyle/>
          <a:p>
            <a:endParaRPr lang="en-US" dirty="0">
              <a:latin typeface="Cambria" panose="02040503050406030204" pitchFamily="18" charset="0"/>
              <a:ea typeface="Cambria" panose="02040503050406030204" pitchFamily="18" charset="0"/>
            </a:endParaRPr>
          </a:p>
          <a:p>
            <a:r>
              <a:rPr lang="en-US" sz="2400" dirty="0">
                <a:latin typeface="Arial Rounded MT Bold" panose="020F0704030504030204" pitchFamily="34" charset="0"/>
                <a:ea typeface="Cambria" panose="02040503050406030204" pitchFamily="18" charset="0"/>
              </a:rPr>
              <a:t>NASTAG has hosted two Annual Northern Ghana Pre-season Planning and Networking events in Tamale, for agricultural value chain actors to network, showcase their products and farm inputs, and strike business deals.</a:t>
            </a:r>
          </a:p>
          <a:p>
            <a:r>
              <a:rPr lang="en-US" sz="2200" dirty="0">
                <a:latin typeface="Arial Rounded MT Bold" panose="020F0704030504030204" pitchFamily="34" charset="0"/>
                <a:ea typeface="Cambria" panose="02040503050406030204" pitchFamily="18" charset="0"/>
              </a:rPr>
              <a:t>The 2019 Preseason Agribusiness Networking &amp; Exhibition Event , held on April 4, 2019, was organized by NASTAG and partners, without direct donor funding for the first time.</a:t>
            </a: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Content Placeholder 2">
            <a:extLst>
              <a:ext uri="{FF2B5EF4-FFF2-40B4-BE49-F238E27FC236}">
                <a16:creationId xmlns:a16="http://schemas.microsoft.com/office/drawing/2014/main" id="{68765532-CC9F-47C6-85BC-517D06EAFEBC}"/>
              </a:ext>
            </a:extLst>
          </p:cNvPr>
          <p:cNvSpPr txBox="1">
            <a:spLocks/>
          </p:cNvSpPr>
          <p:nvPr/>
        </p:nvSpPr>
        <p:spPr>
          <a:xfrm>
            <a:off x="219032" y="1555762"/>
            <a:ext cx="7473673" cy="5473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en-US" dirty="0">
              <a:latin typeface="Cambria" panose="02040503050406030204" pitchFamily="18" charset="0"/>
              <a:ea typeface="Cambria" panose="02040503050406030204" pitchFamily="18" charset="0"/>
            </a:endParaRPr>
          </a:p>
          <a:p>
            <a:endParaRPr lang="en-US" dirty="0"/>
          </a:p>
        </p:txBody>
      </p:sp>
      <p:sp>
        <p:nvSpPr>
          <p:cNvPr id="9" name="Content Placeholder 6"/>
          <p:cNvSpPr txBox="1">
            <a:spLocks/>
          </p:cNvSpPr>
          <p:nvPr/>
        </p:nvSpPr>
        <p:spPr>
          <a:xfrm>
            <a:off x="265323" y="1384998"/>
            <a:ext cx="8931925" cy="53995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800"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p>
        </p:txBody>
      </p:sp>
      <p:pic>
        <p:nvPicPr>
          <p:cNvPr id="10" name="Picture 9">
            <a:extLst>
              <a:ext uri="{FF2B5EF4-FFF2-40B4-BE49-F238E27FC236}">
                <a16:creationId xmlns:a16="http://schemas.microsoft.com/office/drawing/2014/main" id="{26593091-2C38-4904-9C69-F271BA601B93}"/>
              </a:ext>
            </a:extLst>
          </p:cNvPr>
          <p:cNvPicPr>
            <a:picLocks noChangeAspect="1"/>
          </p:cNvPicPr>
          <p:nvPr/>
        </p:nvPicPr>
        <p:blipFill>
          <a:blip r:embed="rId3"/>
          <a:stretch>
            <a:fillRect/>
          </a:stretch>
        </p:blipFill>
        <p:spPr>
          <a:xfrm>
            <a:off x="6301072" y="1748273"/>
            <a:ext cx="5646306" cy="3760394"/>
          </a:xfrm>
          <a:prstGeom prst="rect">
            <a:avLst/>
          </a:prstGeom>
        </p:spPr>
      </p:pic>
      <p:pic>
        <p:nvPicPr>
          <p:cNvPr id="12" name="Picture 11">
            <a:extLst>
              <a:ext uri="{FF2B5EF4-FFF2-40B4-BE49-F238E27FC236}">
                <a16:creationId xmlns:a16="http://schemas.microsoft.com/office/drawing/2014/main" id="{2BB14181-2BAE-48F3-9F72-474E82622303}"/>
              </a:ext>
            </a:extLst>
          </p:cNvPr>
          <p:cNvPicPr>
            <a:picLocks noChangeAspect="1"/>
          </p:cNvPicPr>
          <p:nvPr/>
        </p:nvPicPr>
        <p:blipFill>
          <a:blip r:embed="rId4"/>
          <a:stretch>
            <a:fillRect/>
          </a:stretch>
        </p:blipFill>
        <p:spPr>
          <a:xfrm>
            <a:off x="6443473" y="5558424"/>
            <a:ext cx="5569719" cy="387765"/>
          </a:xfrm>
          <a:prstGeom prst="rect">
            <a:avLst/>
          </a:prstGeom>
        </p:spPr>
      </p:pic>
      <p:sp>
        <p:nvSpPr>
          <p:cNvPr id="6" name="Slide Number Placeholder 5">
            <a:extLst>
              <a:ext uri="{FF2B5EF4-FFF2-40B4-BE49-F238E27FC236}">
                <a16:creationId xmlns:a16="http://schemas.microsoft.com/office/drawing/2014/main" id="{AAD601F4-F5E6-4E08-9145-3BC7AC695FB3}"/>
              </a:ext>
            </a:extLst>
          </p:cNvPr>
          <p:cNvSpPr>
            <a:spLocks noGrp="1"/>
          </p:cNvSpPr>
          <p:nvPr>
            <p:ph type="sldNum" sz="quarter" idx="12"/>
          </p:nvPr>
        </p:nvSpPr>
        <p:spPr/>
        <p:txBody>
          <a:bodyPr/>
          <a:lstStyle/>
          <a:p>
            <a:fld id="{4535FDEC-D47D-4FB6-AEF9-212A8D9222DF}" type="slidenum">
              <a:rPr lang="en-US" smtClean="0"/>
              <a:t>19</a:t>
            </a:fld>
            <a:endParaRPr lang="en-US"/>
          </a:p>
        </p:txBody>
      </p:sp>
    </p:spTree>
    <p:extLst>
      <p:ext uri="{BB962C8B-B14F-4D97-AF65-F5344CB8AC3E}">
        <p14:creationId xmlns:p14="http://schemas.microsoft.com/office/powerpoint/2010/main" val="298518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3EA5-0AF3-49A7-93F0-1D0D24BBBE27}"/>
              </a:ext>
            </a:extLst>
          </p:cNvPr>
          <p:cNvSpPr>
            <a:spLocks noGrp="1"/>
          </p:cNvSpPr>
          <p:nvPr>
            <p:ph type="title"/>
          </p:nvPr>
        </p:nvSpPr>
        <p:spPr>
          <a:xfrm>
            <a:off x="1431984" y="609601"/>
            <a:ext cx="8186469" cy="691955"/>
          </a:xfrm>
          <a:solidFill>
            <a:schemeClr val="accent6"/>
          </a:solidFill>
        </p:spPr>
        <p:txBody>
          <a:bodyPr/>
          <a:lstStyle/>
          <a:p>
            <a:r>
              <a:rPr lang="en-US" b="1" dirty="0">
                <a:solidFill>
                  <a:schemeClr val="bg1"/>
                </a:solidFill>
                <a:latin typeface="Arial Rounded MT Bold" panose="020F0704030504030204" pitchFamily="34" charset="0"/>
              </a:rPr>
              <a:t>OUTLINE OF THE PRESENTATION</a:t>
            </a:r>
          </a:p>
        </p:txBody>
      </p:sp>
      <p:sp>
        <p:nvSpPr>
          <p:cNvPr id="3" name="Content Placeholder 2">
            <a:extLst>
              <a:ext uri="{FF2B5EF4-FFF2-40B4-BE49-F238E27FC236}">
                <a16:creationId xmlns:a16="http://schemas.microsoft.com/office/drawing/2014/main" id="{A0F344C6-072A-4C91-9001-F4517294F3FF}"/>
              </a:ext>
            </a:extLst>
          </p:cNvPr>
          <p:cNvSpPr>
            <a:spLocks noGrp="1"/>
          </p:cNvSpPr>
          <p:nvPr>
            <p:ph idx="1"/>
          </p:nvPr>
        </p:nvSpPr>
        <p:spPr>
          <a:xfrm>
            <a:off x="677334" y="1535502"/>
            <a:ext cx="8596668" cy="4505861"/>
          </a:xfrm>
        </p:spPr>
        <p:txBody>
          <a:bodyPr>
            <a:normAutofit fontScale="92500" lnSpcReduction="10000"/>
          </a:bodyPr>
          <a:lstStyle/>
          <a:p>
            <a:r>
              <a:rPr lang="en-US" sz="3200" dirty="0">
                <a:latin typeface="Arial Rounded MT Bold" panose="020F0704030504030204" pitchFamily="34" charset="0"/>
              </a:rPr>
              <a:t>INTRODUCTION</a:t>
            </a:r>
          </a:p>
          <a:p>
            <a:r>
              <a:rPr lang="en-US" sz="3200" dirty="0">
                <a:latin typeface="Arial Rounded MT Bold" panose="020F0704030504030204" pitchFamily="34" charset="0"/>
              </a:rPr>
              <a:t>OVERVIEW OF THE SEED SECTOR &amp; STATUS OF NASTAG </a:t>
            </a:r>
          </a:p>
          <a:p>
            <a:pPr lvl="1">
              <a:buFont typeface="Wingdings" panose="05000000000000000000" pitchFamily="2" charset="2"/>
              <a:buChar char="Ø"/>
            </a:pPr>
            <a:r>
              <a:rPr lang="en-US" sz="3200" dirty="0">
                <a:latin typeface="Arial Rounded MT Bold" panose="020F0704030504030204" pitchFamily="34" charset="0"/>
              </a:rPr>
              <a:t>Background to the Seed Sector </a:t>
            </a:r>
          </a:p>
          <a:p>
            <a:pPr lvl="1">
              <a:buFont typeface="Wingdings" panose="05000000000000000000" pitchFamily="2" charset="2"/>
              <a:buChar char="Ø"/>
            </a:pPr>
            <a:r>
              <a:rPr lang="en-US" sz="3200" dirty="0">
                <a:latin typeface="Arial Rounded MT Bold" panose="020F0704030504030204" pitchFamily="34" charset="0"/>
              </a:rPr>
              <a:t>Advances / Progress so far</a:t>
            </a:r>
          </a:p>
          <a:p>
            <a:pPr lvl="1">
              <a:buFont typeface="Wingdings" panose="05000000000000000000" pitchFamily="2" charset="2"/>
              <a:buChar char="Ø"/>
            </a:pPr>
            <a:r>
              <a:rPr lang="en-US" sz="3200" dirty="0">
                <a:latin typeface="Arial Rounded MT Bold" panose="020F0704030504030204" pitchFamily="34" charset="0"/>
              </a:rPr>
              <a:t>Challenges</a:t>
            </a:r>
          </a:p>
          <a:p>
            <a:pPr lvl="1">
              <a:buFont typeface="Wingdings" panose="05000000000000000000" pitchFamily="2" charset="2"/>
              <a:buChar char="Ø"/>
            </a:pPr>
            <a:r>
              <a:rPr lang="en-US" sz="3200" dirty="0">
                <a:latin typeface="Arial Rounded MT Bold" panose="020F0704030504030204" pitchFamily="34" charset="0"/>
              </a:rPr>
              <a:t>Perspectives / the Way Forward</a:t>
            </a:r>
          </a:p>
          <a:p>
            <a:r>
              <a:rPr lang="en-US" sz="3200" dirty="0">
                <a:latin typeface="Arial Rounded MT Bold" panose="020F0704030504030204" pitchFamily="34" charset="0"/>
              </a:rPr>
              <a:t>CONCLUSION</a:t>
            </a:r>
          </a:p>
        </p:txBody>
      </p:sp>
      <p:pic>
        <p:nvPicPr>
          <p:cNvPr id="5" name="Picture 4">
            <a:extLst>
              <a:ext uri="{FF2B5EF4-FFF2-40B4-BE49-F238E27FC236}">
                <a16:creationId xmlns:a16="http://schemas.microsoft.com/office/drawing/2014/main" id="{CC1AEDF3-AAE1-4203-813F-E66E9AB2EE01}"/>
              </a:ext>
            </a:extLst>
          </p:cNvPr>
          <p:cNvPicPr>
            <a:picLocks noChangeAspect="1"/>
          </p:cNvPicPr>
          <p:nvPr/>
        </p:nvPicPr>
        <p:blipFill>
          <a:blip r:embed="rId2"/>
          <a:stretch>
            <a:fillRect/>
          </a:stretch>
        </p:blipFill>
        <p:spPr>
          <a:xfrm>
            <a:off x="195530" y="124681"/>
            <a:ext cx="1176875" cy="1176875"/>
          </a:xfrm>
          <a:prstGeom prst="rect">
            <a:avLst/>
          </a:prstGeom>
        </p:spPr>
      </p:pic>
      <p:sp>
        <p:nvSpPr>
          <p:cNvPr id="6" name="Slide Number Placeholder 5">
            <a:extLst>
              <a:ext uri="{FF2B5EF4-FFF2-40B4-BE49-F238E27FC236}">
                <a16:creationId xmlns:a16="http://schemas.microsoft.com/office/drawing/2014/main" id="{6C07E6BF-8F5B-4765-A4C7-224C933CE488}"/>
              </a:ext>
            </a:extLst>
          </p:cNvPr>
          <p:cNvSpPr>
            <a:spLocks noGrp="1"/>
          </p:cNvSpPr>
          <p:nvPr>
            <p:ph type="sldNum" sz="quarter" idx="12"/>
          </p:nvPr>
        </p:nvSpPr>
        <p:spPr/>
        <p:txBody>
          <a:bodyPr/>
          <a:lstStyle/>
          <a:p>
            <a:fld id="{4535FDEC-D47D-4FB6-AEF9-212A8D9222DF}" type="slidenum">
              <a:rPr lang="en-US" smtClean="0"/>
              <a:t>2</a:t>
            </a:fld>
            <a:endParaRPr lang="en-US"/>
          </a:p>
        </p:txBody>
      </p:sp>
    </p:spTree>
    <p:extLst>
      <p:ext uri="{BB962C8B-B14F-4D97-AF65-F5344CB8AC3E}">
        <p14:creationId xmlns:p14="http://schemas.microsoft.com/office/powerpoint/2010/main" val="414274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4AAA-68D2-4E0E-AE28-95095AF1E55F}"/>
              </a:ext>
            </a:extLst>
          </p:cNvPr>
          <p:cNvSpPr>
            <a:spLocks noGrp="1"/>
          </p:cNvSpPr>
          <p:nvPr>
            <p:ph type="title"/>
          </p:nvPr>
        </p:nvSpPr>
        <p:spPr>
          <a:xfrm>
            <a:off x="1386288" y="253555"/>
            <a:ext cx="8146595" cy="860542"/>
          </a:xfrm>
          <a:solidFill>
            <a:schemeClr val="accent6"/>
          </a:solidFill>
        </p:spPr>
        <p:txBody>
          <a:bodyPr/>
          <a:lstStyle/>
          <a:p>
            <a:r>
              <a:rPr lang="en-US" b="1" dirty="0">
                <a:solidFill>
                  <a:schemeClr val="bg1"/>
                </a:solidFill>
                <a:latin typeface="Arial Rounded MT Bold" panose="020F0704030504030204" pitchFamily="34" charset="0"/>
              </a:rPr>
              <a:t>Challenges </a:t>
            </a:r>
          </a:p>
        </p:txBody>
      </p:sp>
      <p:sp>
        <p:nvSpPr>
          <p:cNvPr id="3" name="Content Placeholder 2">
            <a:extLst>
              <a:ext uri="{FF2B5EF4-FFF2-40B4-BE49-F238E27FC236}">
                <a16:creationId xmlns:a16="http://schemas.microsoft.com/office/drawing/2014/main" id="{B22A84BE-3EBB-4808-865E-DCA456BB3E1A}"/>
              </a:ext>
            </a:extLst>
          </p:cNvPr>
          <p:cNvSpPr>
            <a:spLocks noGrp="1"/>
          </p:cNvSpPr>
          <p:nvPr>
            <p:ph idx="1"/>
          </p:nvPr>
        </p:nvSpPr>
        <p:spPr>
          <a:xfrm>
            <a:off x="399393" y="1367652"/>
            <a:ext cx="9490841" cy="5390500"/>
          </a:xfrm>
        </p:spPr>
        <p:txBody>
          <a:bodyPr>
            <a:normAutofit fontScale="25000" lnSpcReduction="20000"/>
          </a:bodyPr>
          <a:lstStyle/>
          <a:p>
            <a:pPr algn="just">
              <a:buFont typeface="Wingdings" panose="05000000000000000000" pitchFamily="2" charset="2"/>
              <a:buChar char="q"/>
            </a:pPr>
            <a:r>
              <a:rPr lang="en-US" sz="9600" dirty="0">
                <a:latin typeface="Arial Rounded MT Bold" panose="020F0704030504030204" pitchFamily="34" charset="0"/>
                <a:ea typeface="Cambria" panose="02040503050406030204" pitchFamily="18" charset="0"/>
              </a:rPr>
              <a:t>Currently, the seed sector in Ghana is saddled with challenges, and key among them are:  </a:t>
            </a:r>
          </a:p>
          <a:p>
            <a:pPr marL="0" indent="0" algn="just">
              <a:buNone/>
            </a:pPr>
            <a:endParaRPr lang="en-US" sz="9600" dirty="0">
              <a:latin typeface="Arial Rounded MT Bold" panose="020F0704030504030204" pitchFamily="34" charset="0"/>
              <a:ea typeface="Cambria" panose="02040503050406030204" pitchFamily="18" charset="0"/>
            </a:endParaRPr>
          </a:p>
          <a:p>
            <a:pPr marL="400050" lvl="1" indent="0" algn="just">
              <a:buNone/>
            </a:pPr>
            <a:r>
              <a:rPr lang="en-US" sz="9400" dirty="0">
                <a:latin typeface="Arial Rounded MT Bold" panose="020F0704030504030204" pitchFamily="34" charset="0"/>
                <a:ea typeface="Cambria" panose="02040503050406030204" pitchFamily="18" charset="0"/>
              </a:rPr>
              <a:t>a) Inadequate development &amp; commercialization of quality seeds;</a:t>
            </a:r>
          </a:p>
          <a:p>
            <a:pPr marL="400050" lvl="1" indent="0" algn="just">
              <a:lnSpc>
                <a:spcPct val="120000"/>
              </a:lnSpc>
              <a:buNone/>
            </a:pPr>
            <a:r>
              <a:rPr lang="en-US" sz="9400" dirty="0">
                <a:latin typeface="Arial Rounded MT Bold" panose="020F0704030504030204" pitchFamily="34" charset="0"/>
                <a:ea typeface="Cambria" panose="02040503050406030204" pitchFamily="18" charset="0"/>
              </a:rPr>
              <a:t>b) Inadequate seed market &amp; industry data / information;</a:t>
            </a:r>
          </a:p>
          <a:p>
            <a:pPr marL="400050" lvl="1" indent="0" algn="just">
              <a:lnSpc>
                <a:spcPct val="120000"/>
              </a:lnSpc>
              <a:buNone/>
            </a:pPr>
            <a:r>
              <a:rPr lang="en-US" sz="9400" dirty="0">
                <a:latin typeface="Arial Rounded MT Bold" panose="020F0704030504030204" pitchFamily="34" charset="0"/>
                <a:ea typeface="Cambria" panose="02040503050406030204" pitchFamily="18" charset="0"/>
              </a:rPr>
              <a:t>c) Non-existence of seed market intelligence and demand forecasting system, affecting seed production and marketing;</a:t>
            </a:r>
          </a:p>
          <a:p>
            <a:pPr marL="400050" lvl="1" indent="0" algn="just">
              <a:lnSpc>
                <a:spcPct val="120000"/>
              </a:lnSpc>
              <a:buNone/>
            </a:pPr>
            <a:r>
              <a:rPr lang="en-US" sz="9400" dirty="0">
                <a:latin typeface="Arial Rounded MT Bold" panose="020F0704030504030204" pitchFamily="34" charset="0"/>
                <a:ea typeface="Cambria" panose="02040503050406030204" pitchFamily="18" charset="0"/>
              </a:rPr>
              <a:t>d) Inadequate access to improved early generation (i.e. foundation / hybrid) seeds;</a:t>
            </a:r>
          </a:p>
          <a:p>
            <a:pPr marL="400050" lvl="1" indent="0" algn="just">
              <a:lnSpc>
                <a:spcPct val="120000"/>
              </a:lnSpc>
              <a:buNone/>
            </a:pPr>
            <a:r>
              <a:rPr lang="en-US" sz="9400" dirty="0">
                <a:latin typeface="Arial Rounded MT Bold" panose="020F0704030504030204" pitchFamily="34" charset="0"/>
                <a:ea typeface="Cambria" panose="02040503050406030204" pitchFamily="18" charset="0"/>
              </a:rPr>
              <a:t>e) Difficulties in the production and marketing of quality foundation and certified seeds;</a:t>
            </a:r>
          </a:p>
          <a:p>
            <a:pPr>
              <a:lnSpc>
                <a:spcPct val="120000"/>
              </a:lnSpc>
            </a:pPr>
            <a:endParaRPr lang="en-US" sz="9600"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6" name="Slide Number Placeholder 5">
            <a:extLst>
              <a:ext uri="{FF2B5EF4-FFF2-40B4-BE49-F238E27FC236}">
                <a16:creationId xmlns:a16="http://schemas.microsoft.com/office/drawing/2014/main" id="{25BFEC89-FBFD-4097-947D-CD0566063BD1}"/>
              </a:ext>
            </a:extLst>
          </p:cNvPr>
          <p:cNvSpPr>
            <a:spLocks noGrp="1"/>
          </p:cNvSpPr>
          <p:nvPr>
            <p:ph type="sldNum" sz="quarter" idx="12"/>
          </p:nvPr>
        </p:nvSpPr>
        <p:spPr/>
        <p:txBody>
          <a:bodyPr/>
          <a:lstStyle/>
          <a:p>
            <a:fld id="{4535FDEC-D47D-4FB6-AEF9-212A8D9222DF}" type="slidenum">
              <a:rPr lang="en-US" smtClean="0"/>
              <a:t>20</a:t>
            </a:fld>
            <a:endParaRPr lang="en-US"/>
          </a:p>
        </p:txBody>
      </p:sp>
    </p:spTree>
    <p:extLst>
      <p:ext uri="{BB962C8B-B14F-4D97-AF65-F5344CB8AC3E}">
        <p14:creationId xmlns:p14="http://schemas.microsoft.com/office/powerpoint/2010/main" val="38368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4A75-78A7-4354-87D1-52A9465BCEE2}"/>
              </a:ext>
            </a:extLst>
          </p:cNvPr>
          <p:cNvSpPr>
            <a:spLocks noGrp="1"/>
          </p:cNvSpPr>
          <p:nvPr>
            <p:ph type="title"/>
          </p:nvPr>
        </p:nvSpPr>
        <p:spPr>
          <a:xfrm>
            <a:off x="1933903" y="112878"/>
            <a:ext cx="7514897" cy="820738"/>
          </a:xfrm>
          <a:solidFill>
            <a:schemeClr val="accent6"/>
          </a:solidFill>
        </p:spPr>
        <p:txBody>
          <a:bodyPr/>
          <a:lstStyle/>
          <a:p>
            <a:r>
              <a:rPr lang="en-US" b="1" dirty="0">
                <a:solidFill>
                  <a:schemeClr val="bg1"/>
                </a:solidFill>
                <a:latin typeface="Arial Rounded MT Bold" panose="020F0704030504030204" pitchFamily="34" charset="0"/>
              </a:rPr>
              <a:t>Challenges (2)</a:t>
            </a:r>
          </a:p>
        </p:txBody>
      </p:sp>
      <p:sp>
        <p:nvSpPr>
          <p:cNvPr id="3" name="Content Placeholder 2">
            <a:extLst>
              <a:ext uri="{FF2B5EF4-FFF2-40B4-BE49-F238E27FC236}">
                <a16:creationId xmlns:a16="http://schemas.microsoft.com/office/drawing/2014/main" id="{9CD2E354-5A56-4CE3-A326-8FAD53E740D3}"/>
              </a:ext>
            </a:extLst>
          </p:cNvPr>
          <p:cNvSpPr>
            <a:spLocks noGrp="1"/>
          </p:cNvSpPr>
          <p:nvPr>
            <p:ph idx="1"/>
          </p:nvPr>
        </p:nvSpPr>
        <p:spPr>
          <a:xfrm>
            <a:off x="344424" y="1327848"/>
            <a:ext cx="9567672" cy="5530152"/>
          </a:xfrm>
        </p:spPr>
        <p:txBody>
          <a:bodyPr>
            <a:normAutofit lnSpcReduction="10000"/>
          </a:bodyPr>
          <a:lstStyle/>
          <a:p>
            <a:pPr marL="800100" lvl="2" indent="0" algn="just">
              <a:buNone/>
            </a:pPr>
            <a:r>
              <a:rPr lang="en-US" sz="2000" b="1" dirty="0">
                <a:latin typeface="Arial Rounded MT Bold" panose="020F0704030504030204" pitchFamily="34" charset="0"/>
                <a:ea typeface="Cambria" panose="02040503050406030204" pitchFamily="18" charset="0"/>
                <a:cs typeface="Arial" pitchFamily="34" charset="0"/>
              </a:rPr>
              <a:t>f) Weak operational, technical and business capacity of the seed SMEs to produce quality seeds,</a:t>
            </a:r>
          </a:p>
          <a:p>
            <a:pPr marL="800100" lvl="2" indent="0" algn="just">
              <a:buNone/>
            </a:pPr>
            <a:endParaRPr lang="en-US" sz="2000" b="1" dirty="0">
              <a:latin typeface="Arial Rounded MT Bold" panose="020F0704030504030204" pitchFamily="34" charset="0"/>
              <a:ea typeface="Cambria" panose="02040503050406030204" pitchFamily="18" charset="0"/>
              <a:cs typeface="Arial" pitchFamily="34" charset="0"/>
            </a:endParaRPr>
          </a:p>
          <a:p>
            <a:pPr marL="800100" lvl="2" indent="0" algn="just">
              <a:buNone/>
            </a:pPr>
            <a:r>
              <a:rPr lang="en-US" sz="2000" b="1" dirty="0">
                <a:latin typeface="Arial Rounded MT Bold" panose="020F0704030504030204" pitchFamily="34" charset="0"/>
                <a:ea typeface="Cambria" panose="02040503050406030204" pitchFamily="18" charset="0"/>
                <a:cs typeface="Arial" pitchFamily="34" charset="0"/>
              </a:rPr>
              <a:t>g) Lack of sustainable funding for the private sector organization (NASTAG) to engage the public sector,</a:t>
            </a:r>
          </a:p>
          <a:p>
            <a:pPr marL="800100" lvl="2" indent="0" algn="just">
              <a:buNone/>
            </a:pPr>
            <a:endParaRPr lang="en-US" sz="2000" b="1" dirty="0">
              <a:latin typeface="Arial Rounded MT Bold" panose="020F0704030504030204" pitchFamily="34" charset="0"/>
              <a:ea typeface="Cambria" panose="02040503050406030204" pitchFamily="18" charset="0"/>
              <a:cs typeface="Arial" pitchFamily="34" charset="0"/>
            </a:endParaRPr>
          </a:p>
          <a:p>
            <a:pPr marL="800100" lvl="2" indent="0" algn="just">
              <a:buNone/>
            </a:pPr>
            <a:r>
              <a:rPr lang="en-US" sz="2000" b="1" dirty="0">
                <a:latin typeface="Arial Rounded MT Bold" panose="020F0704030504030204" pitchFamily="34" charset="0"/>
                <a:ea typeface="Cambria" panose="02040503050406030204" pitchFamily="18" charset="0"/>
                <a:cs typeface="Arial" pitchFamily="34" charset="0"/>
              </a:rPr>
              <a:t>h) Enabling legal and policy environment for seed business not fully functional, </a:t>
            </a:r>
          </a:p>
          <a:p>
            <a:pPr marL="800100" lvl="2" indent="0" algn="just">
              <a:buNone/>
            </a:pPr>
            <a:endParaRPr lang="en-US" sz="2000" b="1" dirty="0">
              <a:latin typeface="Arial Rounded MT Bold" panose="020F0704030504030204" pitchFamily="34" charset="0"/>
              <a:ea typeface="Cambria" panose="02040503050406030204" pitchFamily="18" charset="0"/>
              <a:cs typeface="Arial" pitchFamily="34" charset="0"/>
            </a:endParaRPr>
          </a:p>
          <a:p>
            <a:pPr marL="800100" lvl="2" indent="0" algn="just">
              <a:buNone/>
            </a:pPr>
            <a:r>
              <a:rPr lang="en-US" sz="2000" b="1" dirty="0">
                <a:latin typeface="Arial Rounded MT Bold" panose="020F0704030504030204" pitchFamily="34" charset="0"/>
                <a:ea typeface="Cambria" panose="02040503050406030204" pitchFamily="18" charset="0"/>
                <a:cs typeface="Arial" pitchFamily="34" charset="0"/>
              </a:rPr>
              <a:t>i) Very low participation of women and the youth in seed SMEs,</a:t>
            </a:r>
          </a:p>
          <a:p>
            <a:pPr marL="800100" lvl="2" indent="0" algn="just">
              <a:buNone/>
            </a:pPr>
            <a:r>
              <a:rPr lang="en-US" sz="2000" b="1" dirty="0">
                <a:latin typeface="Arial Rounded MT Bold" panose="020F0704030504030204" pitchFamily="34" charset="0"/>
                <a:ea typeface="Cambria" panose="02040503050406030204" pitchFamily="18" charset="0"/>
                <a:cs typeface="Arial" pitchFamily="34" charset="0"/>
              </a:rPr>
              <a:t> </a:t>
            </a:r>
          </a:p>
          <a:p>
            <a:pPr marL="800100" lvl="2" indent="0" algn="just">
              <a:buNone/>
            </a:pPr>
            <a:r>
              <a:rPr lang="en-US" sz="2000" b="1" dirty="0">
                <a:latin typeface="Arial Rounded MT Bold" panose="020F0704030504030204" pitchFamily="34" charset="0"/>
                <a:ea typeface="Cambria" panose="02040503050406030204" pitchFamily="18" charset="0"/>
                <a:cs typeface="Arial" pitchFamily="34" charset="0"/>
              </a:rPr>
              <a:t>j) Over-dependency on open pollinated varieties (OPVs)</a:t>
            </a:r>
          </a:p>
          <a:p>
            <a:pPr marL="800100" lvl="2" indent="0" algn="just">
              <a:buNone/>
            </a:pPr>
            <a:endParaRPr lang="en-US" sz="2000" b="1" dirty="0">
              <a:latin typeface="Arial Rounded MT Bold" panose="020F0704030504030204" pitchFamily="34" charset="0"/>
              <a:ea typeface="Cambria" panose="02040503050406030204" pitchFamily="18" charset="0"/>
              <a:cs typeface="Arial" pitchFamily="34" charset="0"/>
            </a:endParaRPr>
          </a:p>
          <a:p>
            <a:pPr marL="800100" lvl="2" indent="0" algn="just">
              <a:buNone/>
            </a:pPr>
            <a:r>
              <a:rPr lang="en-US" sz="2000" b="1" dirty="0">
                <a:latin typeface="Arial Rounded MT Bold" panose="020F0704030504030204" pitchFamily="34" charset="0"/>
                <a:ea typeface="Cambria" panose="02040503050406030204" pitchFamily="18" charset="0"/>
                <a:cs typeface="Arial" pitchFamily="34" charset="0"/>
              </a:rPr>
              <a:t>k) Limited capacity on hybrid seed production and its limited availability</a:t>
            </a:r>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8" y="-57150"/>
            <a:ext cx="1386288" cy="1384998"/>
          </a:xfrm>
          <a:prstGeom prst="rect">
            <a:avLst/>
          </a:prstGeom>
          <a:noFill/>
          <a:ln>
            <a:noFill/>
          </a:ln>
        </p:spPr>
      </p:pic>
      <p:sp>
        <p:nvSpPr>
          <p:cNvPr id="6" name="Slide Number Placeholder 5">
            <a:extLst>
              <a:ext uri="{FF2B5EF4-FFF2-40B4-BE49-F238E27FC236}">
                <a16:creationId xmlns:a16="http://schemas.microsoft.com/office/drawing/2014/main" id="{1E85B8AA-4A35-43E4-B4DB-7EF07C5ABAA2}"/>
              </a:ext>
            </a:extLst>
          </p:cNvPr>
          <p:cNvSpPr>
            <a:spLocks noGrp="1"/>
          </p:cNvSpPr>
          <p:nvPr>
            <p:ph type="sldNum" sz="quarter" idx="12"/>
          </p:nvPr>
        </p:nvSpPr>
        <p:spPr/>
        <p:txBody>
          <a:bodyPr/>
          <a:lstStyle/>
          <a:p>
            <a:fld id="{4535FDEC-D47D-4FB6-AEF9-212A8D9222DF}" type="slidenum">
              <a:rPr lang="en-US" smtClean="0"/>
              <a:t>21</a:t>
            </a:fld>
            <a:endParaRPr lang="en-US"/>
          </a:p>
        </p:txBody>
      </p:sp>
    </p:spTree>
    <p:extLst>
      <p:ext uri="{BB962C8B-B14F-4D97-AF65-F5344CB8AC3E}">
        <p14:creationId xmlns:p14="http://schemas.microsoft.com/office/powerpoint/2010/main" val="238861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4A75-78A7-4354-87D1-52A9465BCEE2}"/>
              </a:ext>
            </a:extLst>
          </p:cNvPr>
          <p:cNvSpPr>
            <a:spLocks noGrp="1"/>
          </p:cNvSpPr>
          <p:nvPr>
            <p:ph type="title"/>
          </p:nvPr>
        </p:nvSpPr>
        <p:spPr>
          <a:xfrm>
            <a:off x="1879039" y="282130"/>
            <a:ext cx="7514897" cy="820738"/>
          </a:xfrm>
          <a:solidFill>
            <a:schemeClr val="accent6"/>
          </a:solidFill>
        </p:spPr>
        <p:txBody>
          <a:bodyPr/>
          <a:lstStyle/>
          <a:p>
            <a:r>
              <a:rPr lang="en-US" b="1" dirty="0">
                <a:solidFill>
                  <a:schemeClr val="tx1"/>
                </a:solidFill>
                <a:latin typeface="Arial Rounded MT Bold" panose="020F0704030504030204" pitchFamily="34" charset="0"/>
              </a:rPr>
              <a:t>Perspectives</a:t>
            </a:r>
            <a:r>
              <a:rPr lang="en-US" b="1" dirty="0">
                <a:solidFill>
                  <a:schemeClr val="bg1"/>
                </a:solidFill>
                <a:latin typeface="Arial Rounded MT Bold" panose="020F0704030504030204" pitchFamily="34" charset="0"/>
              </a:rPr>
              <a:t> / the Way Forward</a:t>
            </a:r>
          </a:p>
        </p:txBody>
      </p:sp>
      <p:sp>
        <p:nvSpPr>
          <p:cNvPr id="3" name="Content Placeholder 2">
            <a:extLst>
              <a:ext uri="{FF2B5EF4-FFF2-40B4-BE49-F238E27FC236}">
                <a16:creationId xmlns:a16="http://schemas.microsoft.com/office/drawing/2014/main" id="{9CD2E354-5A56-4CE3-A326-8FAD53E740D3}"/>
              </a:ext>
            </a:extLst>
          </p:cNvPr>
          <p:cNvSpPr>
            <a:spLocks noGrp="1"/>
          </p:cNvSpPr>
          <p:nvPr>
            <p:ph idx="1"/>
          </p:nvPr>
        </p:nvSpPr>
        <p:spPr>
          <a:xfrm>
            <a:off x="411480" y="1314450"/>
            <a:ext cx="9363456" cy="5543550"/>
          </a:xfrm>
        </p:spPr>
        <p:txBody>
          <a:bodyPr>
            <a:normAutofit fontScale="92500" lnSpcReduction="20000"/>
          </a:bodyPr>
          <a:lstStyle/>
          <a:p>
            <a:pPr marL="0" indent="0" algn="just">
              <a:buNone/>
            </a:pPr>
            <a:r>
              <a:rPr lang="en-US" sz="2000" b="1" u="sng" dirty="0">
                <a:latin typeface="Arial Rounded MT Bold" panose="020F0704030504030204" pitchFamily="34" charset="0"/>
                <a:ea typeface="Cambria" panose="02040503050406030204" pitchFamily="18" charset="0"/>
              </a:rPr>
              <a:t>Institutional Strengthening of the Private Seed Sector under NASTAG </a:t>
            </a:r>
            <a:endParaRPr lang="en-US" sz="2000" u="sng" dirty="0">
              <a:latin typeface="Arial Rounded MT Bold" panose="020F0704030504030204" pitchFamily="34" charset="0"/>
              <a:ea typeface="Cambria" panose="02040503050406030204" pitchFamily="18" charset="0"/>
            </a:endParaRPr>
          </a:p>
          <a:p>
            <a:pPr lvl="0" algn="just">
              <a:buFont typeface="Wingdings" panose="05000000000000000000" pitchFamily="2" charset="2"/>
              <a:buChar char="q"/>
            </a:pPr>
            <a:r>
              <a:rPr lang="en-US" sz="2000" dirty="0">
                <a:latin typeface="Arial Rounded MT Bold" panose="020F0704030504030204" pitchFamily="34" charset="0"/>
                <a:ea typeface="Cambria" panose="02040503050406030204" pitchFamily="18" charset="0"/>
              </a:rPr>
              <a:t>Focus on the strategic direction as stipulated in the NASTAG 5-year plan: </a:t>
            </a:r>
          </a:p>
          <a:p>
            <a:pPr lvl="1" algn="just">
              <a:buFont typeface="Wingdings" panose="05000000000000000000" pitchFamily="2" charset="2"/>
              <a:buChar char="Ø"/>
            </a:pPr>
            <a:r>
              <a:rPr lang="en-US" sz="1900" dirty="0">
                <a:latin typeface="Arial Rounded MT Bold" panose="020F0704030504030204" pitchFamily="34" charset="0"/>
                <a:ea typeface="Cambria" panose="02040503050406030204" pitchFamily="18" charset="0"/>
              </a:rPr>
              <a:t>Service to members (business facilitation &amp; capacity building); </a:t>
            </a:r>
          </a:p>
          <a:p>
            <a:pPr lvl="1" algn="just">
              <a:buFont typeface="Wingdings" panose="05000000000000000000" pitchFamily="2" charset="2"/>
              <a:buChar char="Ø"/>
            </a:pPr>
            <a:r>
              <a:rPr lang="en-US" sz="1900" dirty="0">
                <a:latin typeface="Arial Rounded MT Bold" panose="020F0704030504030204" pitchFamily="34" charset="0"/>
                <a:ea typeface="Cambria" panose="02040503050406030204" pitchFamily="18" charset="0"/>
              </a:rPr>
              <a:t>Advocacy for conductive legislative and policy environment as a recognized industry player; </a:t>
            </a:r>
          </a:p>
          <a:p>
            <a:pPr lvl="1" algn="just">
              <a:buFont typeface="Wingdings" panose="05000000000000000000" pitchFamily="2" charset="2"/>
              <a:buChar char="Ø"/>
            </a:pPr>
            <a:r>
              <a:rPr lang="en-US" sz="1900" dirty="0">
                <a:latin typeface="Arial Rounded MT Bold" panose="020F0704030504030204" pitchFamily="34" charset="0"/>
                <a:ea typeface="Cambria" panose="02040503050406030204" pitchFamily="18" charset="0"/>
              </a:rPr>
              <a:t>Knowledge-sharing internally and externally; and </a:t>
            </a:r>
          </a:p>
          <a:p>
            <a:pPr lvl="1" algn="just">
              <a:buFont typeface="Wingdings" panose="05000000000000000000" pitchFamily="2" charset="2"/>
              <a:buChar char="Ø"/>
            </a:pPr>
            <a:r>
              <a:rPr lang="en-US" sz="1900" dirty="0">
                <a:latin typeface="Arial Rounded MT Bold" panose="020F0704030504030204" pitchFamily="34" charset="0"/>
                <a:ea typeface="Cambria" panose="02040503050406030204" pitchFamily="18" charset="0"/>
              </a:rPr>
              <a:t>Organization capacity strengthening and sustainability.</a:t>
            </a:r>
          </a:p>
          <a:p>
            <a:pPr lvl="0" algn="just">
              <a:buFont typeface="Wingdings" panose="05000000000000000000" pitchFamily="2" charset="2"/>
              <a:buChar char="q"/>
            </a:pPr>
            <a:r>
              <a:rPr lang="en-US" sz="2000" dirty="0">
                <a:latin typeface="Arial Rounded MT Bold" panose="020F0704030504030204" pitchFamily="34" charset="0"/>
                <a:ea typeface="Cambria" panose="02040503050406030204" pitchFamily="18" charset="0"/>
              </a:rPr>
              <a:t>Increase partnerships and specialization along the seed value chain:</a:t>
            </a:r>
            <a:endParaRPr lang="en-US" dirty="0">
              <a:latin typeface="Arial Rounded MT Bold" panose="020F0704030504030204" pitchFamily="34" charset="0"/>
              <a:ea typeface="Cambria" panose="02040503050406030204" pitchFamily="18" charset="0"/>
            </a:endParaRPr>
          </a:p>
          <a:p>
            <a:pPr lvl="1" algn="just">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Support engagement between large seed companies and smaller ones in SEEDPAG</a:t>
            </a:r>
          </a:p>
          <a:p>
            <a:pPr lvl="1" algn="just">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Encouraging NASTAG members who qualify under the certification rules to go into Foundation Seed production following the requisite Certification Procedures (start by focusing on just about four private seed companies that are interested.</a:t>
            </a:r>
          </a:p>
          <a:p>
            <a:pPr lvl="1" algn="just">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NASTAG collaborating with RMG, SEEDCO and the relevant CSIR Institutes and Universities to produce Foundation Seeds of their released varieties.  (to get the NARIs to focus more on breeder seed production thus enhancing the quality of the already existing varieties.</a:t>
            </a:r>
          </a:p>
          <a:p>
            <a:pPr lvl="1" algn="just">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Conduct training in Hybrid Seed Production (which has started in collaboration with FAO; it will be 3 phases for 17 participants with the first 3-day training held in April 2019).</a:t>
            </a:r>
          </a:p>
          <a:p>
            <a:pPr lvl="0" algn="just">
              <a:buFont typeface="Wingdings" panose="05000000000000000000" pitchFamily="2" charset="2"/>
              <a:buChar char="q"/>
            </a:pPr>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56" y="0"/>
            <a:ext cx="1386288" cy="1384998"/>
          </a:xfrm>
          <a:prstGeom prst="rect">
            <a:avLst/>
          </a:prstGeom>
          <a:noFill/>
          <a:ln>
            <a:noFill/>
          </a:ln>
        </p:spPr>
      </p:pic>
      <p:sp>
        <p:nvSpPr>
          <p:cNvPr id="6" name="Slide Number Placeholder 5">
            <a:extLst>
              <a:ext uri="{FF2B5EF4-FFF2-40B4-BE49-F238E27FC236}">
                <a16:creationId xmlns:a16="http://schemas.microsoft.com/office/drawing/2014/main" id="{548A7ACF-569C-4B80-8649-794250EAD2E8}"/>
              </a:ext>
            </a:extLst>
          </p:cNvPr>
          <p:cNvSpPr>
            <a:spLocks noGrp="1"/>
          </p:cNvSpPr>
          <p:nvPr>
            <p:ph type="sldNum" sz="quarter" idx="12"/>
          </p:nvPr>
        </p:nvSpPr>
        <p:spPr/>
        <p:txBody>
          <a:bodyPr/>
          <a:lstStyle/>
          <a:p>
            <a:fld id="{4535FDEC-D47D-4FB6-AEF9-212A8D9222DF}" type="slidenum">
              <a:rPr lang="en-US" smtClean="0"/>
              <a:t>22</a:t>
            </a:fld>
            <a:endParaRPr lang="en-US"/>
          </a:p>
        </p:txBody>
      </p:sp>
    </p:spTree>
    <p:extLst>
      <p:ext uri="{BB962C8B-B14F-4D97-AF65-F5344CB8AC3E}">
        <p14:creationId xmlns:p14="http://schemas.microsoft.com/office/powerpoint/2010/main" val="62768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0C45-38C9-4A22-8AFE-671A51058776}"/>
              </a:ext>
            </a:extLst>
          </p:cNvPr>
          <p:cNvSpPr>
            <a:spLocks noGrp="1"/>
          </p:cNvSpPr>
          <p:nvPr>
            <p:ph type="title"/>
          </p:nvPr>
        </p:nvSpPr>
        <p:spPr>
          <a:xfrm>
            <a:off x="1658111" y="246411"/>
            <a:ext cx="7767851" cy="892175"/>
          </a:xfrm>
          <a:solidFill>
            <a:schemeClr val="accent6"/>
          </a:solidFill>
        </p:spPr>
        <p:txBody>
          <a:bodyPr/>
          <a:lstStyle/>
          <a:p>
            <a:r>
              <a:rPr lang="en-US" b="1" dirty="0">
                <a:solidFill>
                  <a:schemeClr val="bg1"/>
                </a:solidFill>
                <a:latin typeface="Arial Rounded MT Bold" panose="020F0704030504030204" pitchFamily="34" charset="0"/>
              </a:rPr>
              <a:t>Perspectives (2)</a:t>
            </a:r>
          </a:p>
        </p:txBody>
      </p:sp>
      <p:sp>
        <p:nvSpPr>
          <p:cNvPr id="3" name="Content Placeholder 2">
            <a:extLst>
              <a:ext uri="{FF2B5EF4-FFF2-40B4-BE49-F238E27FC236}">
                <a16:creationId xmlns:a16="http://schemas.microsoft.com/office/drawing/2014/main" id="{F2046A6C-0198-4EF7-870E-8B6F24451B71}"/>
              </a:ext>
            </a:extLst>
          </p:cNvPr>
          <p:cNvSpPr>
            <a:spLocks noGrp="1"/>
          </p:cNvSpPr>
          <p:nvPr>
            <p:ph idx="1"/>
          </p:nvPr>
        </p:nvSpPr>
        <p:spPr>
          <a:xfrm>
            <a:off x="347472" y="1384998"/>
            <a:ext cx="9482328" cy="5308410"/>
          </a:xfrm>
        </p:spPr>
        <p:txBody>
          <a:bodyPr>
            <a:normAutofit/>
          </a:bodyPr>
          <a:lstStyle/>
          <a:p>
            <a:pPr algn="just">
              <a:lnSpc>
                <a:spcPct val="80000"/>
              </a:lnSpc>
              <a:buFont typeface="Wingdings" panose="05000000000000000000" pitchFamily="2" charset="2"/>
              <a:buChar char="q"/>
            </a:pPr>
            <a:r>
              <a:rPr lang="en-US" sz="2400" dirty="0">
                <a:latin typeface="Arial Rounded MT Bold" panose="020F0704030504030204" pitchFamily="34" charset="0"/>
                <a:ea typeface="Cambria" panose="02040503050406030204" pitchFamily="18" charset="0"/>
              </a:rPr>
              <a:t>Aside the constituted Executive Council, NASTAG has put in place three sub-committees namely the: </a:t>
            </a:r>
          </a:p>
          <a:p>
            <a:pPr marL="0" indent="0" algn="just">
              <a:lnSpc>
                <a:spcPct val="80000"/>
              </a:lnSpc>
              <a:buNone/>
            </a:pPr>
            <a:endParaRPr lang="en-US" sz="2400" dirty="0">
              <a:latin typeface="Arial Rounded MT Bold" panose="020F0704030504030204" pitchFamily="34" charset="0"/>
              <a:ea typeface="Cambria" panose="02040503050406030204" pitchFamily="18" charset="0"/>
            </a:endParaRPr>
          </a:p>
          <a:p>
            <a:pPr lvl="1" algn="just">
              <a:lnSpc>
                <a:spcPct val="80000"/>
              </a:lnSpc>
              <a:buFont typeface="Wingdings" panose="05000000000000000000" pitchFamily="2" charset="2"/>
              <a:buChar char="Ø"/>
            </a:pPr>
            <a:r>
              <a:rPr lang="en-US" sz="2000" dirty="0">
                <a:latin typeface="Arial Rounded MT Bold" panose="020F0704030504030204" pitchFamily="34" charset="0"/>
                <a:ea typeface="Cambria" panose="02040503050406030204" pitchFamily="18" charset="0"/>
              </a:rPr>
              <a:t>Technical Standards; </a:t>
            </a:r>
          </a:p>
          <a:p>
            <a:pPr lvl="1" algn="just">
              <a:lnSpc>
                <a:spcPct val="80000"/>
              </a:lnSpc>
              <a:buFont typeface="Wingdings" panose="05000000000000000000" pitchFamily="2" charset="2"/>
              <a:buChar char="Ø"/>
            </a:pPr>
            <a:r>
              <a:rPr lang="en-US" sz="2000" dirty="0">
                <a:latin typeface="Arial Rounded MT Bold" panose="020F0704030504030204" pitchFamily="34" charset="0"/>
                <a:ea typeface="Cambria" panose="02040503050406030204" pitchFamily="18" charset="0"/>
              </a:rPr>
              <a:t>Business Development and Ethics; and </a:t>
            </a:r>
          </a:p>
          <a:p>
            <a:pPr lvl="1" algn="just">
              <a:lnSpc>
                <a:spcPct val="80000"/>
              </a:lnSpc>
              <a:buFont typeface="Wingdings" panose="05000000000000000000" pitchFamily="2" charset="2"/>
              <a:buChar char="Ø"/>
            </a:pPr>
            <a:r>
              <a:rPr lang="en-US" sz="2000" dirty="0">
                <a:latin typeface="Arial Rounded MT Bold" panose="020F0704030504030204" pitchFamily="34" charset="0"/>
                <a:ea typeface="Cambria" panose="02040503050406030204" pitchFamily="18" charset="0"/>
              </a:rPr>
              <a:t>Advocacy and Communication committees. </a:t>
            </a:r>
          </a:p>
          <a:p>
            <a:pPr marL="457200" lvl="1" indent="0" algn="just">
              <a:lnSpc>
                <a:spcPct val="80000"/>
              </a:lnSpc>
              <a:buNone/>
            </a:pPr>
            <a:endParaRPr lang="en-US" sz="2400" dirty="0">
              <a:latin typeface="Arial Rounded MT Bold" panose="020F0704030504030204" pitchFamily="34" charset="0"/>
              <a:ea typeface="Cambria" panose="02040503050406030204" pitchFamily="18" charset="0"/>
            </a:endParaRPr>
          </a:p>
          <a:p>
            <a:pPr lvl="2" algn="just">
              <a:buFont typeface="Courier New" panose="02070309020205020404" pitchFamily="49" charset="0"/>
              <a:buChar char="o"/>
            </a:pPr>
            <a:r>
              <a:rPr lang="en-US" sz="2000" dirty="0">
                <a:latin typeface="Arial Rounded MT Bold" panose="020F0704030504030204" pitchFamily="34" charset="0"/>
                <a:ea typeface="Cambria" panose="02040503050406030204" pitchFamily="18" charset="0"/>
              </a:rPr>
              <a:t>These committees see to respective issues of concern to the Association. They report back to the Executive Council for further action and recommendations where applicable. </a:t>
            </a:r>
          </a:p>
          <a:p>
            <a:pPr lvl="2" algn="just">
              <a:buFont typeface="Courier New" panose="02070309020205020404" pitchFamily="49" charset="0"/>
              <a:buChar char="o"/>
            </a:pPr>
            <a:endParaRPr lang="en-US" sz="2000" dirty="0">
              <a:latin typeface="Arial Rounded MT Bold" panose="020F0704030504030204" pitchFamily="34" charset="0"/>
              <a:ea typeface="Cambria" panose="02040503050406030204" pitchFamily="18" charset="0"/>
            </a:endParaRPr>
          </a:p>
          <a:p>
            <a:pPr lvl="2" algn="just">
              <a:buFont typeface="Courier New" panose="02070309020205020404" pitchFamily="49" charset="0"/>
              <a:buChar char="o"/>
            </a:pPr>
            <a:r>
              <a:rPr lang="en-US" sz="2000" dirty="0">
                <a:latin typeface="Arial Rounded MT Bold" panose="020F0704030504030204" pitchFamily="34" charset="0"/>
                <a:ea typeface="Cambria" panose="02040503050406030204" pitchFamily="18" charset="0"/>
              </a:rPr>
              <a:t>Some of the feedbacks are carried onto the National Seed Council meetings and further to </a:t>
            </a:r>
            <a:r>
              <a:rPr lang="en-US" sz="2000" dirty="0" err="1">
                <a:latin typeface="Arial Rounded MT Bold" panose="020F0704030504030204" pitchFamily="34" charset="0"/>
                <a:ea typeface="Cambria" panose="02040503050406030204" pitchFamily="18" charset="0"/>
              </a:rPr>
              <a:t>MoFA</a:t>
            </a:r>
            <a:r>
              <a:rPr lang="en-US" sz="2000" dirty="0">
                <a:latin typeface="Arial Rounded MT Bold" panose="020F0704030504030204" pitchFamily="34" charset="0"/>
                <a:ea typeface="Cambria" panose="02040503050406030204" pitchFamily="18" charset="0"/>
              </a:rPr>
              <a:t> for attention and consideration for expedite action. </a:t>
            </a: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75" y="0"/>
            <a:ext cx="1386288" cy="1384998"/>
          </a:xfrm>
          <a:prstGeom prst="rect">
            <a:avLst/>
          </a:prstGeom>
          <a:noFill/>
          <a:ln>
            <a:noFill/>
          </a:ln>
        </p:spPr>
      </p:pic>
      <p:sp>
        <p:nvSpPr>
          <p:cNvPr id="6" name="Slide Number Placeholder 5">
            <a:extLst>
              <a:ext uri="{FF2B5EF4-FFF2-40B4-BE49-F238E27FC236}">
                <a16:creationId xmlns:a16="http://schemas.microsoft.com/office/drawing/2014/main" id="{2BDEDE60-441E-454A-B135-8C26D2664C72}"/>
              </a:ext>
            </a:extLst>
          </p:cNvPr>
          <p:cNvSpPr>
            <a:spLocks noGrp="1"/>
          </p:cNvSpPr>
          <p:nvPr>
            <p:ph type="sldNum" sz="quarter" idx="12"/>
          </p:nvPr>
        </p:nvSpPr>
        <p:spPr/>
        <p:txBody>
          <a:bodyPr/>
          <a:lstStyle/>
          <a:p>
            <a:fld id="{4535FDEC-D47D-4FB6-AEF9-212A8D9222DF}" type="slidenum">
              <a:rPr lang="en-US" smtClean="0"/>
              <a:t>23</a:t>
            </a:fld>
            <a:endParaRPr lang="en-US"/>
          </a:p>
        </p:txBody>
      </p:sp>
    </p:spTree>
    <p:extLst>
      <p:ext uri="{BB962C8B-B14F-4D97-AF65-F5344CB8AC3E}">
        <p14:creationId xmlns:p14="http://schemas.microsoft.com/office/powerpoint/2010/main" val="2796910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0C9C-AE29-46B4-AA3D-9AEA1F43BFB6}"/>
              </a:ext>
            </a:extLst>
          </p:cNvPr>
          <p:cNvSpPr>
            <a:spLocks noGrp="1"/>
          </p:cNvSpPr>
          <p:nvPr>
            <p:ph type="title"/>
          </p:nvPr>
        </p:nvSpPr>
        <p:spPr>
          <a:xfrm>
            <a:off x="1666255" y="314649"/>
            <a:ext cx="7560859" cy="892175"/>
          </a:xfrm>
          <a:solidFill>
            <a:schemeClr val="accent6"/>
          </a:solidFill>
        </p:spPr>
        <p:txBody>
          <a:bodyPr/>
          <a:lstStyle/>
          <a:p>
            <a:r>
              <a:rPr lang="en-US" b="1" dirty="0">
                <a:solidFill>
                  <a:schemeClr val="bg1"/>
                </a:solidFill>
                <a:latin typeface="Arial Rounded MT Bold" panose="020F0704030504030204" pitchFamily="34" charset="0"/>
              </a:rPr>
              <a:t>Perspectives (3)</a:t>
            </a:r>
          </a:p>
        </p:txBody>
      </p:sp>
      <p:sp>
        <p:nvSpPr>
          <p:cNvPr id="3" name="Content Placeholder 2">
            <a:extLst>
              <a:ext uri="{FF2B5EF4-FFF2-40B4-BE49-F238E27FC236}">
                <a16:creationId xmlns:a16="http://schemas.microsoft.com/office/drawing/2014/main" id="{28A7C640-68DF-4B7B-A8C9-93C08DBB4752}"/>
              </a:ext>
            </a:extLst>
          </p:cNvPr>
          <p:cNvSpPr>
            <a:spLocks noGrp="1"/>
          </p:cNvSpPr>
          <p:nvPr>
            <p:ph idx="1"/>
          </p:nvPr>
        </p:nvSpPr>
        <p:spPr>
          <a:xfrm>
            <a:off x="179175" y="1500188"/>
            <a:ext cx="9851793" cy="5275516"/>
          </a:xfrm>
        </p:spPr>
        <p:txBody>
          <a:bodyPr>
            <a:normAutofit/>
          </a:bodyPr>
          <a:lstStyle/>
          <a:p>
            <a:pPr marL="0" indent="0" algn="just">
              <a:buNone/>
            </a:pPr>
            <a:r>
              <a:rPr lang="en-US" sz="2400" b="1" u="sng" dirty="0">
                <a:latin typeface="Arial Rounded MT Bold" panose="020F0704030504030204" pitchFamily="34" charset="0"/>
                <a:ea typeface="Cambria" panose="02040503050406030204" pitchFamily="18" charset="0"/>
              </a:rPr>
              <a:t>Seed sector policy &amp; regulation for improved enabling environment</a:t>
            </a:r>
            <a:endParaRPr lang="en-US" sz="2400" u="sng" dirty="0">
              <a:latin typeface="Arial Rounded MT Bold" panose="020F0704030504030204" pitchFamily="34" charset="0"/>
              <a:ea typeface="Cambria" panose="02040503050406030204" pitchFamily="18" charset="0"/>
            </a:endParaRPr>
          </a:p>
          <a:p>
            <a:pPr algn="just">
              <a:buFont typeface="Wingdings" panose="05000000000000000000" pitchFamily="2" charset="2"/>
              <a:buChar char="q"/>
            </a:pPr>
            <a:r>
              <a:rPr lang="en-US" sz="2400" dirty="0">
                <a:latin typeface="Arial Rounded MT Bold" panose="020F0704030504030204" pitchFamily="34" charset="0"/>
                <a:ea typeface="Cambria" panose="02040503050406030204" pitchFamily="18" charset="0"/>
              </a:rPr>
              <a:t>Engage and work collaboratively with government and other industry development partners for: </a:t>
            </a:r>
          </a:p>
          <a:p>
            <a:pPr marL="457200" lvl="1" indent="0" algn="just">
              <a:lnSpc>
                <a:spcPct val="90000"/>
              </a:lnSpc>
              <a:buNone/>
            </a:pPr>
            <a:endParaRPr lang="en-US" dirty="0">
              <a:latin typeface="Arial Rounded MT Bold" panose="020F0704030504030204" pitchFamily="34" charset="0"/>
              <a:ea typeface="Cambria" panose="02040503050406030204" pitchFamily="18" charset="0"/>
            </a:endParaRPr>
          </a:p>
          <a:p>
            <a:pPr lvl="1" algn="just">
              <a:lnSpc>
                <a:spcPct val="90000"/>
              </a:lnSpc>
              <a:buFont typeface="Wingdings" panose="05000000000000000000" pitchFamily="2" charset="2"/>
              <a:buChar char="Ø"/>
            </a:pPr>
            <a:r>
              <a:rPr lang="en-US" dirty="0">
                <a:latin typeface="Arial Rounded MT Bold" panose="020F0704030504030204" pitchFamily="34" charset="0"/>
                <a:ea typeface="Cambria" panose="02040503050406030204" pitchFamily="18" charset="0"/>
              </a:rPr>
              <a:t>Operationalization of the Seed &amp; Fertilizer Fund (as enshrined in the Seed Law) to the benefit of the private sector industry players;</a:t>
            </a:r>
          </a:p>
          <a:p>
            <a:pPr lvl="1" algn="just">
              <a:lnSpc>
                <a:spcPct val="90000"/>
              </a:lnSpc>
              <a:buFont typeface="Wingdings" panose="05000000000000000000" pitchFamily="2" charset="2"/>
              <a:buChar char="Ø"/>
            </a:pPr>
            <a:endParaRPr lang="en-US" dirty="0">
              <a:latin typeface="Arial Rounded MT Bold" panose="020F0704030504030204" pitchFamily="34" charset="0"/>
              <a:ea typeface="Cambria" panose="02040503050406030204" pitchFamily="18" charset="0"/>
            </a:endParaRPr>
          </a:p>
          <a:p>
            <a:pPr lvl="1" algn="just">
              <a:lnSpc>
                <a:spcPct val="90000"/>
              </a:lnSpc>
              <a:buFont typeface="Wingdings" panose="05000000000000000000" pitchFamily="2" charset="2"/>
              <a:buChar char="Ø"/>
            </a:pPr>
            <a:r>
              <a:rPr lang="en-US" dirty="0">
                <a:latin typeface="Arial Rounded MT Bold" panose="020F0704030504030204" pitchFamily="34" charset="0"/>
                <a:ea typeface="Cambria" panose="02040503050406030204" pitchFamily="18" charset="0"/>
              </a:rPr>
              <a:t>Passage of the Plant Breeders Rights’ Bill in Parliament into Law; and </a:t>
            </a:r>
          </a:p>
          <a:p>
            <a:pPr marL="457200" lvl="1" indent="0" algn="just">
              <a:lnSpc>
                <a:spcPct val="90000"/>
              </a:lnSpc>
              <a:buNone/>
            </a:pPr>
            <a:r>
              <a:rPr lang="en-US" dirty="0">
                <a:latin typeface="Arial Rounded MT Bold" panose="020F0704030504030204" pitchFamily="34" charset="0"/>
                <a:ea typeface="Cambria" panose="02040503050406030204" pitchFamily="18" charset="0"/>
              </a:rPr>
              <a:t> </a:t>
            </a:r>
          </a:p>
          <a:p>
            <a:pPr lvl="1" algn="just">
              <a:lnSpc>
                <a:spcPct val="90000"/>
              </a:lnSpc>
              <a:buFont typeface="Wingdings" panose="05000000000000000000" pitchFamily="2" charset="2"/>
              <a:buChar char="Ø"/>
            </a:pPr>
            <a:r>
              <a:rPr lang="en-US" dirty="0">
                <a:latin typeface="Arial Rounded MT Bold" panose="020F0704030504030204" pitchFamily="34" charset="0"/>
                <a:ea typeface="Cambria" panose="02040503050406030204" pitchFamily="18" charset="0"/>
              </a:rPr>
              <a:t>Leverage on the government initiative (such as PFJ Campaign) to rapidly develop the seed sector and sustain farmers’ uptake of quality certified seed.</a:t>
            </a: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75" y="68238"/>
            <a:ext cx="1386288" cy="1384998"/>
          </a:xfrm>
          <a:prstGeom prst="rect">
            <a:avLst/>
          </a:prstGeom>
          <a:noFill/>
          <a:ln>
            <a:noFill/>
          </a:ln>
        </p:spPr>
      </p:pic>
      <p:sp>
        <p:nvSpPr>
          <p:cNvPr id="6" name="Slide Number Placeholder 5">
            <a:extLst>
              <a:ext uri="{FF2B5EF4-FFF2-40B4-BE49-F238E27FC236}">
                <a16:creationId xmlns:a16="http://schemas.microsoft.com/office/drawing/2014/main" id="{2479F21B-F9B9-48CE-8178-70FA34436638}"/>
              </a:ext>
            </a:extLst>
          </p:cNvPr>
          <p:cNvSpPr>
            <a:spLocks noGrp="1"/>
          </p:cNvSpPr>
          <p:nvPr>
            <p:ph type="sldNum" sz="quarter" idx="12"/>
          </p:nvPr>
        </p:nvSpPr>
        <p:spPr/>
        <p:txBody>
          <a:bodyPr/>
          <a:lstStyle/>
          <a:p>
            <a:fld id="{4535FDEC-D47D-4FB6-AEF9-212A8D9222DF}" type="slidenum">
              <a:rPr lang="en-US" smtClean="0"/>
              <a:t>24</a:t>
            </a:fld>
            <a:endParaRPr lang="en-US"/>
          </a:p>
        </p:txBody>
      </p:sp>
    </p:spTree>
    <p:extLst>
      <p:ext uri="{BB962C8B-B14F-4D97-AF65-F5344CB8AC3E}">
        <p14:creationId xmlns:p14="http://schemas.microsoft.com/office/powerpoint/2010/main" val="4078207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169E-A0AB-4369-91C5-BFBC4DEEDA85}"/>
              </a:ext>
            </a:extLst>
          </p:cNvPr>
          <p:cNvSpPr>
            <a:spLocks noGrp="1"/>
          </p:cNvSpPr>
          <p:nvPr>
            <p:ph type="title"/>
          </p:nvPr>
        </p:nvSpPr>
        <p:spPr>
          <a:xfrm>
            <a:off x="1698009" y="230149"/>
            <a:ext cx="7773537" cy="920750"/>
          </a:xfrm>
          <a:solidFill>
            <a:schemeClr val="accent6"/>
          </a:solidFill>
        </p:spPr>
        <p:txBody>
          <a:bodyPr>
            <a:normAutofit/>
          </a:bodyPr>
          <a:lstStyle/>
          <a:p>
            <a:r>
              <a:rPr lang="en-US" b="1" dirty="0">
                <a:solidFill>
                  <a:schemeClr val="bg1"/>
                </a:solidFill>
                <a:latin typeface="Arial Rounded MT Bold" panose="020F0704030504030204" pitchFamily="34" charset="0"/>
              </a:rPr>
              <a:t>Perspectives (4)</a:t>
            </a:r>
          </a:p>
        </p:txBody>
      </p:sp>
      <p:sp>
        <p:nvSpPr>
          <p:cNvPr id="3" name="Content Placeholder 2">
            <a:extLst>
              <a:ext uri="{FF2B5EF4-FFF2-40B4-BE49-F238E27FC236}">
                <a16:creationId xmlns:a16="http://schemas.microsoft.com/office/drawing/2014/main" id="{FFF6EEE6-D942-4337-B89E-0BFB223ACB75}"/>
              </a:ext>
            </a:extLst>
          </p:cNvPr>
          <p:cNvSpPr>
            <a:spLocks noGrp="1"/>
          </p:cNvSpPr>
          <p:nvPr>
            <p:ph idx="1"/>
          </p:nvPr>
        </p:nvSpPr>
        <p:spPr>
          <a:xfrm>
            <a:off x="783770" y="1485900"/>
            <a:ext cx="9814125" cy="5372100"/>
          </a:xfrm>
        </p:spPr>
        <p:txBody>
          <a:bodyPr>
            <a:normAutofit/>
          </a:bodyPr>
          <a:lstStyle/>
          <a:p>
            <a:pPr marL="0" indent="0" algn="just">
              <a:buNone/>
            </a:pPr>
            <a:r>
              <a:rPr lang="en-US" sz="2200" b="1" u="sng" dirty="0">
                <a:latin typeface="Arial Rounded MT Bold" panose="020F0704030504030204" pitchFamily="34" charset="0"/>
                <a:ea typeface="Cambria" panose="02040503050406030204" pitchFamily="18" charset="0"/>
              </a:rPr>
              <a:t>Improving seed quality for increased agricultural productivity</a:t>
            </a:r>
          </a:p>
          <a:p>
            <a:pPr algn="just">
              <a:buFont typeface="Wingdings" panose="05000000000000000000" pitchFamily="2" charset="2"/>
              <a:buChar char="q"/>
            </a:pPr>
            <a:r>
              <a:rPr lang="en-US" sz="2200" dirty="0">
                <a:latin typeface="Arial Rounded MT Bold" panose="020F0704030504030204" pitchFamily="34" charset="0"/>
                <a:ea typeface="Cambria" panose="02040503050406030204" pitchFamily="18" charset="0"/>
              </a:rPr>
              <a:t>To improve seed quality and particularly stamp out fake seeds, NASTAG:</a:t>
            </a:r>
          </a:p>
          <a:p>
            <a:pPr lvl="1" algn="just">
              <a:lnSpc>
                <a:spcPct val="90000"/>
              </a:lnSpc>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Develops the seed companies and enterprise directory as the first step to weed out unauthorized / uncertified seed dealers; the 2019 edition is out.</a:t>
            </a:r>
          </a:p>
          <a:p>
            <a:pPr lvl="1" algn="just">
              <a:lnSpc>
                <a:spcPct val="90000"/>
              </a:lnSpc>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Will fully cooperate in the seed certification processes.</a:t>
            </a:r>
          </a:p>
          <a:p>
            <a:pPr lvl="1" algn="just">
              <a:lnSpc>
                <a:spcPct val="90000"/>
              </a:lnSpc>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 Sensitizes members to enhance their internal seed quality monitoring as well as participate in license certification</a:t>
            </a:r>
          </a:p>
          <a:p>
            <a:pPr lvl="1" algn="just">
              <a:lnSpc>
                <a:spcPct val="90000"/>
              </a:lnSpc>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Seeks support to equip its members with basic moisture meters, germination apparatus and other equipment that will eventually make certification less expensive; currently facilitating acquisition of equipment for members at AESD/</a:t>
            </a:r>
            <a:r>
              <a:rPr lang="en-US" sz="1700" dirty="0" err="1">
                <a:latin typeface="Arial Rounded MT Bold" panose="020F0704030504030204" pitchFamily="34" charset="0"/>
                <a:ea typeface="Cambria" panose="02040503050406030204" pitchFamily="18" charset="0"/>
              </a:rPr>
              <a:t>MoFA</a:t>
            </a:r>
            <a:r>
              <a:rPr lang="en-US" sz="1700" dirty="0">
                <a:latin typeface="Arial Rounded MT Bold" panose="020F0704030504030204" pitchFamily="34" charset="0"/>
                <a:ea typeface="Cambria" panose="02040503050406030204" pitchFamily="18" charset="0"/>
              </a:rPr>
              <a:t>.</a:t>
            </a:r>
          </a:p>
          <a:p>
            <a:pPr lvl="1" algn="just">
              <a:lnSpc>
                <a:spcPct val="90000"/>
              </a:lnSpc>
              <a:buFont typeface="Wingdings" panose="05000000000000000000" pitchFamily="2" charset="2"/>
              <a:buChar char="Ø"/>
            </a:pPr>
            <a:r>
              <a:rPr lang="en-US" sz="1700" dirty="0">
                <a:latin typeface="Arial Rounded MT Bold" panose="020F0704030504030204" pitchFamily="34" charset="0"/>
                <a:ea typeface="Cambria" panose="02040503050406030204" pitchFamily="18" charset="0"/>
              </a:rPr>
              <a:t>Seeks to support and encourage members to carry out field demonstrations and sensitization of farmers within their operational areas. </a:t>
            </a:r>
          </a:p>
          <a:p>
            <a:pPr marL="0" lvl="0" indent="0" algn="just">
              <a:buNone/>
            </a:pPr>
            <a:endParaRPr lang="en-US" sz="2200" dirty="0">
              <a:latin typeface="Arial Rounded MT Bold" panose="020F0704030504030204" pitchFamily="34" charset="0"/>
              <a:ea typeface="Cambria" panose="02040503050406030204" pitchFamily="18" charset="0"/>
            </a:endParaRP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75" y="88711"/>
            <a:ext cx="1386288" cy="1384998"/>
          </a:xfrm>
          <a:prstGeom prst="rect">
            <a:avLst/>
          </a:prstGeom>
          <a:noFill/>
          <a:ln>
            <a:noFill/>
          </a:ln>
        </p:spPr>
      </p:pic>
      <p:sp>
        <p:nvSpPr>
          <p:cNvPr id="6" name="Slide Number Placeholder 5">
            <a:extLst>
              <a:ext uri="{FF2B5EF4-FFF2-40B4-BE49-F238E27FC236}">
                <a16:creationId xmlns:a16="http://schemas.microsoft.com/office/drawing/2014/main" id="{02A9E659-DD34-4802-A4B0-64592B3560E6}"/>
              </a:ext>
            </a:extLst>
          </p:cNvPr>
          <p:cNvSpPr>
            <a:spLocks noGrp="1"/>
          </p:cNvSpPr>
          <p:nvPr>
            <p:ph type="sldNum" sz="quarter" idx="12"/>
          </p:nvPr>
        </p:nvSpPr>
        <p:spPr/>
        <p:txBody>
          <a:bodyPr/>
          <a:lstStyle/>
          <a:p>
            <a:fld id="{4535FDEC-D47D-4FB6-AEF9-212A8D9222DF}" type="slidenum">
              <a:rPr lang="en-US" smtClean="0"/>
              <a:t>25</a:t>
            </a:fld>
            <a:endParaRPr lang="en-US"/>
          </a:p>
        </p:txBody>
      </p:sp>
    </p:spTree>
    <p:extLst>
      <p:ext uri="{BB962C8B-B14F-4D97-AF65-F5344CB8AC3E}">
        <p14:creationId xmlns:p14="http://schemas.microsoft.com/office/powerpoint/2010/main" val="367287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8F3C-8EF2-46DE-B934-439B9BF13B3F}"/>
              </a:ext>
            </a:extLst>
          </p:cNvPr>
          <p:cNvSpPr>
            <a:spLocks noGrp="1"/>
          </p:cNvSpPr>
          <p:nvPr>
            <p:ph type="title"/>
          </p:nvPr>
        </p:nvSpPr>
        <p:spPr>
          <a:xfrm>
            <a:off x="1760561" y="392422"/>
            <a:ext cx="7755860" cy="920750"/>
          </a:xfrm>
          <a:solidFill>
            <a:schemeClr val="accent6"/>
          </a:solidFill>
        </p:spPr>
        <p:txBody>
          <a:bodyPr/>
          <a:lstStyle/>
          <a:p>
            <a:r>
              <a:rPr lang="en-US" b="1" dirty="0">
                <a:solidFill>
                  <a:schemeClr val="bg1"/>
                </a:solidFill>
                <a:latin typeface="Arial Rounded MT Bold" panose="020F0704030504030204" pitchFamily="34" charset="0"/>
              </a:rPr>
              <a:t>CONCLUSION</a:t>
            </a:r>
          </a:p>
        </p:txBody>
      </p:sp>
      <p:sp>
        <p:nvSpPr>
          <p:cNvPr id="3" name="Content Placeholder 2">
            <a:extLst>
              <a:ext uri="{FF2B5EF4-FFF2-40B4-BE49-F238E27FC236}">
                <a16:creationId xmlns:a16="http://schemas.microsoft.com/office/drawing/2014/main" id="{B8B98D18-F7FE-4C26-8986-307694435E49}"/>
              </a:ext>
            </a:extLst>
          </p:cNvPr>
          <p:cNvSpPr>
            <a:spLocks noGrp="1"/>
          </p:cNvSpPr>
          <p:nvPr>
            <p:ph idx="1"/>
          </p:nvPr>
        </p:nvSpPr>
        <p:spPr>
          <a:xfrm>
            <a:off x="838200" y="1500188"/>
            <a:ext cx="10515600" cy="4676775"/>
          </a:xfrm>
        </p:spPr>
        <p:txBody>
          <a:bodyPr>
            <a:noAutofit/>
          </a:bodyPr>
          <a:lstStyle/>
          <a:p>
            <a:pPr algn="just">
              <a:buFont typeface="Wingdings" panose="05000000000000000000" pitchFamily="2" charset="2"/>
              <a:buChar char="ü"/>
            </a:pPr>
            <a:r>
              <a:rPr lang="en-US" sz="2000" dirty="0">
                <a:latin typeface="Arial Rounded MT Bold" panose="020F0704030504030204" pitchFamily="34" charset="0"/>
                <a:ea typeface="Cambria" panose="02040503050406030204" pitchFamily="18" charset="0"/>
              </a:rPr>
              <a:t>Development of the seed sector to carry out efficient production and marketing of quality certified seeds by the private sector is effectively realizable under a strengthened sector organization like NASTAG. </a:t>
            </a:r>
          </a:p>
          <a:p>
            <a:pPr algn="just">
              <a:buFont typeface="Wingdings" panose="05000000000000000000" pitchFamily="2" charset="2"/>
              <a:buChar char="ü"/>
            </a:pPr>
            <a:endParaRPr lang="en-US" sz="2000" dirty="0">
              <a:latin typeface="Arial Rounded MT Bold" panose="020F0704030504030204" pitchFamily="34" charset="0"/>
              <a:ea typeface="Cambria" panose="02040503050406030204" pitchFamily="18" charset="0"/>
            </a:endParaRPr>
          </a:p>
          <a:p>
            <a:pPr algn="just">
              <a:buFont typeface="Wingdings" panose="05000000000000000000" pitchFamily="2" charset="2"/>
              <a:buChar char="ü"/>
            </a:pPr>
            <a:r>
              <a:rPr lang="en-US" sz="2000" dirty="0">
                <a:latin typeface="Arial Rounded MT Bold" panose="020F0704030504030204" pitchFamily="34" charset="0"/>
                <a:ea typeface="Cambria" panose="02040503050406030204" pitchFamily="18" charset="0"/>
              </a:rPr>
              <a:t>NASTAG will continue to play a lead role in institutionalizing public-private dialogue in improving the enabling environment for enhanced private sector participation and seed industry growth.</a:t>
            </a:r>
          </a:p>
          <a:p>
            <a:pPr algn="just">
              <a:buFont typeface="Wingdings" panose="05000000000000000000" pitchFamily="2" charset="2"/>
              <a:buChar char="ü"/>
            </a:pPr>
            <a:endParaRPr lang="en-US" sz="2000" dirty="0">
              <a:latin typeface="Arial Rounded MT Bold" panose="020F0704030504030204" pitchFamily="34" charset="0"/>
              <a:ea typeface="Cambria" panose="02040503050406030204" pitchFamily="18" charset="0"/>
            </a:endParaRPr>
          </a:p>
          <a:p>
            <a:pPr algn="just">
              <a:buFont typeface="Wingdings" panose="05000000000000000000" pitchFamily="2" charset="2"/>
              <a:buChar char="ü"/>
            </a:pPr>
            <a:r>
              <a:rPr lang="en-US" sz="2000" dirty="0">
                <a:latin typeface="Arial Rounded MT Bold" panose="020F0704030504030204" pitchFamily="34" charset="0"/>
                <a:ea typeface="Cambria" panose="02040503050406030204" pitchFamily="18" charset="0"/>
              </a:rPr>
              <a:t>So, these efforts should be supported by all seed sector stakeholders to enable us develop a competitive industry, capable of ensuring the sustainable production, availability, accessibility and affordability of quality seeds.</a:t>
            </a: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75" y="88711"/>
            <a:ext cx="1386288" cy="1384998"/>
          </a:xfrm>
          <a:prstGeom prst="rect">
            <a:avLst/>
          </a:prstGeom>
          <a:noFill/>
          <a:ln>
            <a:noFill/>
          </a:ln>
        </p:spPr>
      </p:pic>
      <p:sp>
        <p:nvSpPr>
          <p:cNvPr id="6" name="Slide Number Placeholder 5">
            <a:extLst>
              <a:ext uri="{FF2B5EF4-FFF2-40B4-BE49-F238E27FC236}">
                <a16:creationId xmlns:a16="http://schemas.microsoft.com/office/drawing/2014/main" id="{A1B86CB1-2340-4F42-9900-D20E1649934E}"/>
              </a:ext>
            </a:extLst>
          </p:cNvPr>
          <p:cNvSpPr>
            <a:spLocks noGrp="1"/>
          </p:cNvSpPr>
          <p:nvPr>
            <p:ph type="sldNum" sz="quarter" idx="12"/>
          </p:nvPr>
        </p:nvSpPr>
        <p:spPr/>
        <p:txBody>
          <a:bodyPr/>
          <a:lstStyle/>
          <a:p>
            <a:fld id="{4535FDEC-D47D-4FB6-AEF9-212A8D9222DF}" type="slidenum">
              <a:rPr lang="en-US" smtClean="0"/>
              <a:t>26</a:t>
            </a:fld>
            <a:endParaRPr lang="en-US"/>
          </a:p>
        </p:txBody>
      </p:sp>
    </p:spTree>
    <p:extLst>
      <p:ext uri="{BB962C8B-B14F-4D97-AF65-F5344CB8AC3E}">
        <p14:creationId xmlns:p14="http://schemas.microsoft.com/office/powerpoint/2010/main" val="28827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98D18-F7FE-4C26-8986-307694435E49}"/>
              </a:ext>
            </a:extLst>
          </p:cNvPr>
          <p:cNvSpPr>
            <a:spLocks noGrp="1"/>
          </p:cNvSpPr>
          <p:nvPr>
            <p:ph idx="1"/>
          </p:nvPr>
        </p:nvSpPr>
        <p:spPr>
          <a:xfrm>
            <a:off x="411480" y="1500188"/>
            <a:ext cx="9372600" cy="4676775"/>
          </a:xfrm>
        </p:spPr>
        <p:txBody>
          <a:bodyPr>
            <a:noAutofit/>
          </a:bodyPr>
          <a:lstStyle/>
          <a:p>
            <a:pPr marL="0" indent="0" algn="just">
              <a:buNone/>
            </a:pPr>
            <a:endParaRPr lang="en-US" sz="2400" dirty="0">
              <a:latin typeface="Arial Rounded MT Bold" panose="020F0704030504030204" pitchFamily="34" charset="0"/>
              <a:ea typeface="Cambria" panose="02040503050406030204" pitchFamily="18" charset="0"/>
            </a:endParaRPr>
          </a:p>
          <a:p>
            <a:pPr marL="0" indent="0" algn="just">
              <a:buNone/>
            </a:pPr>
            <a:endParaRPr lang="en-US" sz="2400" dirty="0">
              <a:latin typeface="Arial Rounded MT Bold" panose="020F0704030504030204" pitchFamily="34" charset="0"/>
              <a:ea typeface="Cambria" panose="02040503050406030204" pitchFamily="18" charset="0"/>
            </a:endParaRPr>
          </a:p>
          <a:p>
            <a:pPr marL="0" indent="0" algn="ctr">
              <a:buNone/>
            </a:pPr>
            <a:r>
              <a:rPr lang="en-US" sz="8000" dirty="0">
                <a:latin typeface="Arial Rounded MT Bold" panose="020F0704030504030204" pitchFamily="34" charset="0"/>
                <a:ea typeface="Cambria" panose="02040503050406030204" pitchFamily="18" charset="0"/>
              </a:rPr>
              <a:t>THANK YOU</a:t>
            </a:r>
          </a:p>
          <a:p>
            <a:pPr marL="0" indent="0" algn="ctr">
              <a:buNone/>
            </a:pPr>
            <a:endParaRPr lang="en-US" sz="4400" dirty="0">
              <a:latin typeface="Arial Rounded MT Bold" panose="020F0704030504030204" pitchFamily="34" charset="0"/>
              <a:ea typeface="Cambria" panose="02040503050406030204" pitchFamily="18" charset="0"/>
            </a:endParaRPr>
          </a:p>
        </p:txBody>
      </p:sp>
      <p:sp>
        <p:nvSpPr>
          <p:cNvPr id="4" name="Slide Number Placeholder 3">
            <a:extLst>
              <a:ext uri="{FF2B5EF4-FFF2-40B4-BE49-F238E27FC236}">
                <a16:creationId xmlns:a16="http://schemas.microsoft.com/office/drawing/2014/main" id="{B3341EB1-6ED9-4BCF-A8D5-13E90949AE08}"/>
              </a:ext>
            </a:extLst>
          </p:cNvPr>
          <p:cNvSpPr>
            <a:spLocks noGrp="1"/>
          </p:cNvSpPr>
          <p:nvPr>
            <p:ph type="sldNum" sz="quarter" idx="12"/>
          </p:nvPr>
        </p:nvSpPr>
        <p:spPr/>
        <p:txBody>
          <a:bodyPr/>
          <a:lstStyle/>
          <a:p>
            <a:fld id="{4535FDEC-D47D-4FB6-AEF9-212A8D9222DF}" type="slidenum">
              <a:rPr lang="en-US" smtClean="0"/>
              <a:t>27</a:t>
            </a:fld>
            <a:endParaRPr lang="en-US"/>
          </a:p>
        </p:txBody>
      </p:sp>
    </p:spTree>
    <p:extLst>
      <p:ext uri="{BB962C8B-B14F-4D97-AF65-F5344CB8AC3E}">
        <p14:creationId xmlns:p14="http://schemas.microsoft.com/office/powerpoint/2010/main" val="41631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235-8FD7-411C-B828-A7B8CCF75805}"/>
              </a:ext>
            </a:extLst>
          </p:cNvPr>
          <p:cNvSpPr>
            <a:spLocks noGrp="1"/>
          </p:cNvSpPr>
          <p:nvPr>
            <p:ph type="title"/>
          </p:nvPr>
        </p:nvSpPr>
        <p:spPr>
          <a:xfrm>
            <a:off x="1386288" y="326422"/>
            <a:ext cx="8086896" cy="896746"/>
          </a:xfrm>
          <a:solidFill>
            <a:schemeClr val="accent6"/>
          </a:solidFill>
        </p:spPr>
        <p:txBody>
          <a:bodyPr/>
          <a:lstStyle/>
          <a:p>
            <a:r>
              <a:rPr lang="en-US" b="1" dirty="0">
                <a:solidFill>
                  <a:schemeClr val="bg1"/>
                </a:solidFill>
                <a:latin typeface="Arial Rounded MT Bold" panose="020F0704030504030204" pitchFamily="34" charset="0"/>
              </a:rPr>
              <a:t>INTRODUCTION</a:t>
            </a:r>
          </a:p>
        </p:txBody>
      </p:sp>
      <p:sp>
        <p:nvSpPr>
          <p:cNvPr id="3" name="Content Placeholder 2">
            <a:extLst>
              <a:ext uri="{FF2B5EF4-FFF2-40B4-BE49-F238E27FC236}">
                <a16:creationId xmlns:a16="http://schemas.microsoft.com/office/drawing/2014/main" id="{85A9033E-AF95-4CEE-A00C-6AB881B5F2BD}"/>
              </a:ext>
            </a:extLst>
          </p:cNvPr>
          <p:cNvSpPr>
            <a:spLocks noGrp="1"/>
          </p:cNvSpPr>
          <p:nvPr>
            <p:ph idx="1"/>
          </p:nvPr>
        </p:nvSpPr>
        <p:spPr>
          <a:xfrm>
            <a:off x="438912" y="1428750"/>
            <a:ext cx="9784080" cy="5301234"/>
          </a:xfrm>
        </p:spPr>
        <p:txBody>
          <a:bodyPr>
            <a:normAutofit fontScale="92500"/>
          </a:bodyPr>
          <a:lstStyle/>
          <a:p>
            <a:pPr marL="0" indent="0">
              <a:buNone/>
            </a:pPr>
            <a:r>
              <a:rPr lang="en-US" sz="2800" dirty="0">
                <a:latin typeface="Arial Rounded MT Bold" panose="020F0704030504030204" pitchFamily="34" charset="0"/>
                <a:ea typeface="Cambria" panose="02040503050406030204" pitchFamily="18" charset="0"/>
              </a:rPr>
              <a:t>The National Seed Trade Association of Ghana (NASTAG): </a:t>
            </a:r>
          </a:p>
          <a:p>
            <a:pPr>
              <a:buFont typeface="Wingdings" panose="05000000000000000000" pitchFamily="2" charset="2"/>
              <a:buChar char="Ø"/>
            </a:pPr>
            <a:r>
              <a:rPr lang="en-US" sz="2800" dirty="0">
                <a:latin typeface="Arial Rounded MT Bold" panose="020F0704030504030204" pitchFamily="34" charset="0"/>
                <a:ea typeface="Cambria" panose="02040503050406030204" pitchFamily="18" charset="0"/>
              </a:rPr>
              <a:t> an umbrella association of seed enterprises and companies (i.e. value chain actors within the seed industry).</a:t>
            </a:r>
          </a:p>
          <a:p>
            <a:pPr marL="0" indent="0">
              <a:buNone/>
            </a:pPr>
            <a:endParaRPr lang="en-US" sz="2800" dirty="0">
              <a:latin typeface="Arial Rounded MT Bold" panose="020F0704030504030204" pitchFamily="34" charset="0"/>
              <a:ea typeface="Cambria" panose="02040503050406030204" pitchFamily="18" charset="0"/>
            </a:endParaRPr>
          </a:p>
          <a:p>
            <a:pPr>
              <a:buFont typeface="Wingdings" panose="05000000000000000000" pitchFamily="2" charset="2"/>
              <a:buChar char="Ø"/>
            </a:pPr>
            <a:r>
              <a:rPr lang="en-US" sz="2800" dirty="0">
                <a:latin typeface="Arial Rounded MT Bold" panose="020F0704030504030204" pitchFamily="34" charset="0"/>
                <a:ea typeface="Cambria" panose="02040503050406030204" pitchFamily="18" charset="0"/>
              </a:rPr>
              <a:t>legally registered on 1</a:t>
            </a:r>
            <a:r>
              <a:rPr lang="en-US" sz="2800" baseline="30000" dirty="0">
                <a:latin typeface="Arial Rounded MT Bold" panose="020F0704030504030204" pitchFamily="34" charset="0"/>
                <a:ea typeface="Cambria" panose="02040503050406030204" pitchFamily="18" charset="0"/>
              </a:rPr>
              <a:t>st</a:t>
            </a:r>
            <a:r>
              <a:rPr lang="en-US" sz="2800" dirty="0">
                <a:latin typeface="Arial Rounded MT Bold" panose="020F0704030504030204" pitchFamily="34" charset="0"/>
                <a:ea typeface="Cambria" panose="02040503050406030204" pitchFamily="18" charset="0"/>
              </a:rPr>
              <a:t> February 2016 as a private entity under the Companies Act 1963, ACT 179 of Ghana.</a:t>
            </a:r>
          </a:p>
          <a:p>
            <a:pPr>
              <a:buFont typeface="Wingdings" panose="05000000000000000000" pitchFamily="2" charset="2"/>
              <a:buChar char="Ø"/>
            </a:pPr>
            <a:endParaRPr lang="en-US" sz="2800" dirty="0">
              <a:latin typeface="Arial Rounded MT Bold" panose="020F0704030504030204" pitchFamily="34" charset="0"/>
              <a:ea typeface="Cambria" panose="02040503050406030204" pitchFamily="18" charset="0"/>
            </a:endParaRPr>
          </a:p>
          <a:p>
            <a:pPr>
              <a:buFont typeface="Wingdings" panose="05000000000000000000" pitchFamily="2" charset="2"/>
              <a:buChar char="Ø"/>
            </a:pPr>
            <a:r>
              <a:rPr lang="en-US" sz="2800" dirty="0">
                <a:latin typeface="Arial Rounded MT Bold" panose="020F0704030504030204" pitchFamily="34" charset="0"/>
                <a:ea typeface="Cambria" panose="02040503050406030204" pitchFamily="18" charset="0"/>
              </a:rPr>
              <a:t>Current membership stands at 41 seed enterprises (mostly private sector) from all over Ghana.</a:t>
            </a:r>
            <a:endParaRPr lang="en-US" sz="2800" dirty="0">
              <a:solidFill>
                <a:schemeClr val="accent5"/>
              </a:solidFill>
              <a:latin typeface="Arial Rounded MT Bold" panose="020F0704030504030204" pitchFamily="34" charset="0"/>
              <a:ea typeface="Cambria" panose="02040503050406030204" pitchFamily="18" charset="0"/>
            </a:endParaRPr>
          </a:p>
          <a:p>
            <a:pPr algn="just">
              <a:buFont typeface="Wingdings" panose="05000000000000000000" pitchFamily="2" charset="2"/>
              <a:buChar char="q"/>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Footer Placeholder 4">
            <a:extLst>
              <a:ext uri="{FF2B5EF4-FFF2-40B4-BE49-F238E27FC236}">
                <a16:creationId xmlns:a16="http://schemas.microsoft.com/office/drawing/2014/main" id="{79408E65-149A-43A1-B704-9E7D8D90282B}"/>
              </a:ext>
            </a:extLst>
          </p:cNvPr>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a:extLst>
              <a:ext uri="{FF2B5EF4-FFF2-40B4-BE49-F238E27FC236}">
                <a16:creationId xmlns:a16="http://schemas.microsoft.com/office/drawing/2014/main" id="{82D7B8E4-6480-4A82-AFB5-50BE3F3E5B32}"/>
              </a:ext>
            </a:extLst>
          </p:cNvPr>
          <p:cNvSpPr>
            <a:spLocks noGrp="1"/>
          </p:cNvSpPr>
          <p:nvPr>
            <p:ph type="sldNum" sz="quarter" idx="12"/>
          </p:nvPr>
        </p:nvSpPr>
        <p:spPr/>
        <p:txBody>
          <a:bodyPr/>
          <a:lstStyle/>
          <a:p>
            <a:fld id="{4535FDEC-D47D-4FB6-AEF9-212A8D9222DF}" type="slidenum">
              <a:rPr lang="en-US" smtClean="0"/>
              <a:t>3</a:t>
            </a:fld>
            <a:endParaRPr lang="en-US"/>
          </a:p>
        </p:txBody>
      </p:sp>
      <p:sp>
        <p:nvSpPr>
          <p:cNvPr id="7" name="Date Placeholder 6">
            <a:extLst>
              <a:ext uri="{FF2B5EF4-FFF2-40B4-BE49-F238E27FC236}">
                <a16:creationId xmlns:a16="http://schemas.microsoft.com/office/drawing/2014/main" id="{74D3B441-C6BF-42B4-ACBB-CEB3FE8B07E3}"/>
              </a:ext>
            </a:extLst>
          </p:cNvPr>
          <p:cNvSpPr>
            <a:spLocks noGrp="1"/>
          </p:cNvSpPr>
          <p:nvPr>
            <p:ph type="dt" sz="half" idx="10"/>
          </p:nvPr>
        </p:nvSpPr>
        <p:spPr/>
        <p:txBody>
          <a:bodyPr/>
          <a:lstStyle/>
          <a:p>
            <a:r>
              <a:rPr lang="en-US"/>
              <a:t>30/5/2019</a:t>
            </a:r>
          </a:p>
        </p:txBody>
      </p:sp>
    </p:spTree>
    <p:extLst>
      <p:ext uri="{BB962C8B-B14F-4D97-AF65-F5344CB8AC3E}">
        <p14:creationId xmlns:p14="http://schemas.microsoft.com/office/powerpoint/2010/main" val="257999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235-8FD7-411C-B828-A7B8CCF75805}"/>
              </a:ext>
            </a:extLst>
          </p:cNvPr>
          <p:cNvSpPr>
            <a:spLocks noGrp="1"/>
          </p:cNvSpPr>
          <p:nvPr>
            <p:ph type="title"/>
          </p:nvPr>
        </p:nvSpPr>
        <p:spPr>
          <a:xfrm>
            <a:off x="1386288" y="319406"/>
            <a:ext cx="8086896" cy="896746"/>
          </a:xfrm>
          <a:solidFill>
            <a:schemeClr val="accent6"/>
          </a:solidFill>
        </p:spPr>
        <p:txBody>
          <a:bodyPr/>
          <a:lstStyle/>
          <a:p>
            <a:r>
              <a:rPr lang="en-US" b="1" dirty="0">
                <a:solidFill>
                  <a:schemeClr val="bg1"/>
                </a:solidFill>
                <a:latin typeface="Arial Rounded MT Bold" panose="020F0704030504030204" pitchFamily="34" charset="0"/>
              </a:rPr>
              <a:t>INTRODUCTION …/2</a:t>
            </a:r>
          </a:p>
        </p:txBody>
      </p:sp>
      <p:sp>
        <p:nvSpPr>
          <p:cNvPr id="3" name="Content Placeholder 2">
            <a:extLst>
              <a:ext uri="{FF2B5EF4-FFF2-40B4-BE49-F238E27FC236}">
                <a16:creationId xmlns:a16="http://schemas.microsoft.com/office/drawing/2014/main" id="{85A9033E-AF95-4CEE-A00C-6AB881B5F2BD}"/>
              </a:ext>
            </a:extLst>
          </p:cNvPr>
          <p:cNvSpPr>
            <a:spLocks noGrp="1"/>
          </p:cNvSpPr>
          <p:nvPr>
            <p:ph idx="1"/>
          </p:nvPr>
        </p:nvSpPr>
        <p:spPr>
          <a:xfrm>
            <a:off x="438912" y="1428750"/>
            <a:ext cx="9262872" cy="5301234"/>
          </a:xfrm>
        </p:spPr>
        <p:txBody>
          <a:bodyPr>
            <a:normAutofit fontScale="92500"/>
          </a:bodyPr>
          <a:lstStyle/>
          <a:p>
            <a:pPr marL="0" indent="0" algn="just">
              <a:buNone/>
            </a:pPr>
            <a:r>
              <a:rPr lang="en-US" sz="2800" b="1" dirty="0">
                <a:latin typeface="Arial Rounded MT Bold" panose="020F0704030504030204" pitchFamily="34" charset="0"/>
                <a:ea typeface="Cambria" panose="02040503050406030204" pitchFamily="18" charset="0"/>
              </a:rPr>
              <a:t>NASTAG </a:t>
            </a:r>
            <a:r>
              <a:rPr lang="en-US" sz="2800" dirty="0">
                <a:latin typeface="Arial Rounded MT Bold" panose="020F0704030504030204" pitchFamily="34" charset="0"/>
                <a:ea typeface="Cambria" panose="02040503050406030204" pitchFamily="18" charset="0"/>
              </a:rPr>
              <a:t>is dedicated to supporting the </a:t>
            </a:r>
            <a:r>
              <a:rPr lang="en-US" sz="2800" u="sng" dirty="0">
                <a:latin typeface="Arial Rounded MT Bold" panose="020F0704030504030204" pitchFamily="34" charset="0"/>
                <a:ea typeface="Cambria" panose="02040503050406030204" pitchFamily="18" charset="0"/>
              </a:rPr>
              <a:t>competitiveness</a:t>
            </a:r>
            <a:r>
              <a:rPr lang="en-US" sz="2800" dirty="0">
                <a:latin typeface="Arial Rounded MT Bold" panose="020F0704030504030204" pitchFamily="34" charset="0"/>
                <a:ea typeface="Cambria" panose="02040503050406030204" pitchFamily="18" charset="0"/>
              </a:rPr>
              <a:t> of Ghana’s seed value chain through: </a:t>
            </a:r>
          </a:p>
          <a:p>
            <a:pPr marL="0" indent="0" algn="just">
              <a:buNone/>
            </a:pPr>
            <a:endParaRPr lang="en-US" sz="2800" dirty="0">
              <a:latin typeface="Arial Rounded MT Bold" panose="020F0704030504030204" pitchFamily="34" charset="0"/>
              <a:ea typeface="Cambria" panose="02040503050406030204" pitchFamily="18" charset="0"/>
            </a:endParaRPr>
          </a:p>
          <a:p>
            <a:pPr lvl="1" algn="just">
              <a:buFont typeface="Wingdings" panose="05000000000000000000" pitchFamily="2" charset="2"/>
              <a:buChar char="Ø"/>
            </a:pPr>
            <a:r>
              <a:rPr lang="en-US" sz="2600" dirty="0">
                <a:latin typeface="Arial Rounded MT Bold" panose="020F0704030504030204" pitchFamily="34" charset="0"/>
                <a:ea typeface="Cambria" panose="02040503050406030204" pitchFamily="18" charset="0"/>
              </a:rPr>
              <a:t>Business &amp; technical </a:t>
            </a:r>
            <a:r>
              <a:rPr lang="en-US" sz="2600" u="sng" dirty="0">
                <a:latin typeface="Arial Rounded MT Bold" panose="020F0704030504030204" pitchFamily="34" charset="0"/>
                <a:ea typeface="Cambria" panose="02040503050406030204" pitchFamily="18" charset="0"/>
              </a:rPr>
              <a:t>capacity building</a:t>
            </a:r>
            <a:r>
              <a:rPr lang="en-US" sz="2600" dirty="0">
                <a:latin typeface="Arial Rounded MT Bold" panose="020F0704030504030204" pitchFamily="34" charset="0"/>
                <a:ea typeface="Cambria" panose="02040503050406030204" pitchFamily="18" charset="0"/>
              </a:rPr>
              <a:t> of its members;</a:t>
            </a:r>
          </a:p>
          <a:p>
            <a:pPr lvl="1" algn="just">
              <a:buFont typeface="Wingdings" panose="05000000000000000000" pitchFamily="2" charset="2"/>
              <a:buChar char="Ø"/>
            </a:pPr>
            <a:endParaRPr lang="en-US" sz="2600" dirty="0">
              <a:latin typeface="Arial Rounded MT Bold" panose="020F0704030504030204" pitchFamily="34" charset="0"/>
              <a:ea typeface="Cambria" panose="02040503050406030204" pitchFamily="18" charset="0"/>
            </a:endParaRPr>
          </a:p>
          <a:p>
            <a:pPr lvl="1" algn="just">
              <a:buFont typeface="Wingdings" panose="05000000000000000000" pitchFamily="2" charset="2"/>
              <a:buChar char="Ø"/>
            </a:pPr>
            <a:r>
              <a:rPr lang="en-US" sz="2600" dirty="0">
                <a:latin typeface="Arial Rounded MT Bold" panose="020F0704030504030204" pitchFamily="34" charset="0"/>
                <a:ea typeface="Cambria" panose="02040503050406030204" pitchFamily="18" charset="0"/>
              </a:rPr>
              <a:t> Promotion of </a:t>
            </a:r>
            <a:r>
              <a:rPr lang="en-US" sz="2600" u="sng" dirty="0">
                <a:latin typeface="Arial Rounded MT Bold" panose="020F0704030504030204" pitchFamily="34" charset="0"/>
                <a:ea typeface="Cambria" panose="02040503050406030204" pitchFamily="18" charset="0"/>
              </a:rPr>
              <a:t>effective collaboration </a:t>
            </a:r>
            <a:r>
              <a:rPr lang="en-US" sz="2600" dirty="0">
                <a:latin typeface="Arial Rounded MT Bold" panose="020F0704030504030204" pitchFamily="34" charset="0"/>
                <a:ea typeface="Cambria" panose="02040503050406030204" pitchFamily="18" charset="0"/>
              </a:rPr>
              <a:t>among and between actors in the chain;</a:t>
            </a:r>
          </a:p>
          <a:p>
            <a:pPr lvl="1" algn="just">
              <a:buFont typeface="Wingdings" panose="05000000000000000000" pitchFamily="2" charset="2"/>
              <a:buChar char="Ø"/>
            </a:pPr>
            <a:endParaRPr lang="en-US" sz="2600" dirty="0">
              <a:latin typeface="Arial Rounded MT Bold" panose="020F0704030504030204" pitchFamily="34" charset="0"/>
              <a:ea typeface="Cambria" panose="02040503050406030204" pitchFamily="18" charset="0"/>
            </a:endParaRPr>
          </a:p>
          <a:p>
            <a:pPr lvl="1" algn="just">
              <a:buFont typeface="Wingdings" panose="05000000000000000000" pitchFamily="2" charset="2"/>
              <a:buChar char="Ø"/>
            </a:pPr>
            <a:r>
              <a:rPr lang="en-US" sz="2600" dirty="0">
                <a:latin typeface="Arial Rounded MT Bold" panose="020F0704030504030204" pitchFamily="34" charset="0"/>
                <a:ea typeface="Cambria" panose="02040503050406030204" pitchFamily="18" charset="0"/>
              </a:rPr>
              <a:t> </a:t>
            </a:r>
            <a:r>
              <a:rPr lang="en-US" sz="2600" u="sng" dirty="0">
                <a:latin typeface="Arial Rounded MT Bold" panose="020F0704030504030204" pitchFamily="34" charset="0"/>
                <a:ea typeface="Cambria" panose="02040503050406030204" pitchFamily="18" charset="0"/>
              </a:rPr>
              <a:t>Advocacy</a:t>
            </a:r>
            <a:r>
              <a:rPr lang="en-US" sz="2600" dirty="0">
                <a:latin typeface="Arial Rounded MT Bold" panose="020F0704030504030204" pitchFamily="34" charset="0"/>
                <a:ea typeface="Cambria" panose="02040503050406030204" pitchFamily="18" charset="0"/>
              </a:rPr>
              <a:t>, </a:t>
            </a:r>
            <a:r>
              <a:rPr lang="en-US" sz="2600" u="sng" dirty="0">
                <a:latin typeface="Arial Rounded MT Bold" panose="020F0704030504030204" pitchFamily="34" charset="0"/>
                <a:ea typeface="Cambria" panose="02040503050406030204" pitchFamily="18" charset="0"/>
              </a:rPr>
              <a:t>regulation</a:t>
            </a:r>
            <a:r>
              <a:rPr lang="en-US" sz="2600" dirty="0">
                <a:latin typeface="Arial Rounded MT Bold" panose="020F0704030504030204" pitchFamily="34" charset="0"/>
                <a:ea typeface="Cambria" panose="02040503050406030204" pitchFamily="18" charset="0"/>
              </a:rPr>
              <a:t> and </a:t>
            </a:r>
            <a:r>
              <a:rPr lang="en-US" sz="2600" u="sng" dirty="0">
                <a:latin typeface="Arial Rounded MT Bold" panose="020F0704030504030204" pitchFamily="34" charset="0"/>
                <a:ea typeface="Cambria" panose="02040503050406030204" pitchFamily="18" charset="0"/>
              </a:rPr>
              <a:t>standardization</a:t>
            </a:r>
            <a:r>
              <a:rPr lang="en-US" sz="2600" dirty="0">
                <a:latin typeface="Arial Rounded MT Bold" panose="020F0704030504030204" pitchFamily="34" charset="0"/>
                <a:ea typeface="Cambria" panose="02040503050406030204" pitchFamily="18" charset="0"/>
              </a:rPr>
              <a:t>; and </a:t>
            </a:r>
          </a:p>
          <a:p>
            <a:pPr lvl="1" algn="just">
              <a:buFont typeface="Wingdings" panose="05000000000000000000" pitchFamily="2" charset="2"/>
              <a:buChar char="Ø"/>
            </a:pPr>
            <a:endParaRPr lang="en-US" sz="2600" dirty="0">
              <a:latin typeface="Arial Rounded MT Bold" panose="020F0704030504030204" pitchFamily="34" charset="0"/>
              <a:ea typeface="Cambria" panose="02040503050406030204" pitchFamily="18" charset="0"/>
            </a:endParaRPr>
          </a:p>
          <a:p>
            <a:pPr lvl="1" algn="just">
              <a:buFont typeface="Wingdings" panose="05000000000000000000" pitchFamily="2" charset="2"/>
              <a:buChar char="Ø"/>
            </a:pPr>
            <a:r>
              <a:rPr lang="en-US" sz="2600" dirty="0">
                <a:latin typeface="Arial Rounded MT Bold" panose="020F0704030504030204" pitchFamily="34" charset="0"/>
                <a:ea typeface="Cambria" panose="02040503050406030204" pitchFamily="18" charset="0"/>
              </a:rPr>
              <a:t> Provision of general </a:t>
            </a:r>
            <a:r>
              <a:rPr lang="en-US" sz="2600" u="sng" dirty="0">
                <a:latin typeface="Arial Rounded MT Bold" panose="020F0704030504030204" pitchFamily="34" charset="0"/>
                <a:ea typeface="Cambria" panose="02040503050406030204" pitchFamily="18" charset="0"/>
              </a:rPr>
              <a:t>seed information</a:t>
            </a: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6" name="Slide Number Placeholder 5">
            <a:extLst>
              <a:ext uri="{FF2B5EF4-FFF2-40B4-BE49-F238E27FC236}">
                <a16:creationId xmlns:a16="http://schemas.microsoft.com/office/drawing/2014/main" id="{0C99C40B-6092-4E11-AD97-6F95D53A4344}"/>
              </a:ext>
            </a:extLst>
          </p:cNvPr>
          <p:cNvSpPr>
            <a:spLocks noGrp="1"/>
          </p:cNvSpPr>
          <p:nvPr>
            <p:ph type="sldNum" sz="quarter" idx="12"/>
          </p:nvPr>
        </p:nvSpPr>
        <p:spPr/>
        <p:txBody>
          <a:bodyPr/>
          <a:lstStyle/>
          <a:p>
            <a:fld id="{4535FDEC-D47D-4FB6-AEF9-212A8D9222DF}" type="slidenum">
              <a:rPr lang="en-US" smtClean="0"/>
              <a:t>4</a:t>
            </a:fld>
            <a:endParaRPr lang="en-US"/>
          </a:p>
        </p:txBody>
      </p:sp>
    </p:spTree>
    <p:extLst>
      <p:ext uri="{BB962C8B-B14F-4D97-AF65-F5344CB8AC3E}">
        <p14:creationId xmlns:p14="http://schemas.microsoft.com/office/powerpoint/2010/main" val="382717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235-8FD7-411C-B828-A7B8CCF75805}"/>
              </a:ext>
            </a:extLst>
          </p:cNvPr>
          <p:cNvSpPr>
            <a:spLocks noGrp="1"/>
          </p:cNvSpPr>
          <p:nvPr>
            <p:ph type="title"/>
          </p:nvPr>
        </p:nvSpPr>
        <p:spPr>
          <a:xfrm>
            <a:off x="1326852" y="355982"/>
            <a:ext cx="8086896" cy="896746"/>
          </a:xfrm>
          <a:solidFill>
            <a:schemeClr val="accent6"/>
          </a:solidFill>
        </p:spPr>
        <p:txBody>
          <a:bodyPr/>
          <a:lstStyle/>
          <a:p>
            <a:r>
              <a:rPr lang="en-US" b="1" dirty="0">
                <a:solidFill>
                  <a:schemeClr val="bg1"/>
                </a:solidFill>
                <a:latin typeface="Arial Rounded MT Bold" panose="020F0704030504030204" pitchFamily="34" charset="0"/>
              </a:rPr>
              <a:t>VISION AND MISSION</a:t>
            </a:r>
          </a:p>
        </p:txBody>
      </p:sp>
      <p:sp>
        <p:nvSpPr>
          <p:cNvPr id="3" name="Content Placeholder 2">
            <a:extLst>
              <a:ext uri="{FF2B5EF4-FFF2-40B4-BE49-F238E27FC236}">
                <a16:creationId xmlns:a16="http://schemas.microsoft.com/office/drawing/2014/main" id="{85A9033E-AF95-4CEE-A00C-6AB881B5F2BD}"/>
              </a:ext>
            </a:extLst>
          </p:cNvPr>
          <p:cNvSpPr>
            <a:spLocks noGrp="1"/>
          </p:cNvSpPr>
          <p:nvPr>
            <p:ph idx="1"/>
          </p:nvPr>
        </p:nvSpPr>
        <p:spPr>
          <a:xfrm>
            <a:off x="438912" y="1428750"/>
            <a:ext cx="10085832" cy="5301234"/>
          </a:xfrm>
        </p:spPr>
        <p:txBody>
          <a:bodyPr>
            <a:normAutofit fontScale="92500" lnSpcReduction="10000"/>
          </a:bodyPr>
          <a:lstStyle/>
          <a:p>
            <a:pPr marL="0" indent="0" algn="just">
              <a:buNone/>
            </a:pPr>
            <a:endParaRPr lang="en-US" sz="2800" dirty="0">
              <a:latin typeface="Cambria" panose="02040503050406030204" pitchFamily="18" charset="0"/>
              <a:ea typeface="Cambria" panose="02040503050406030204" pitchFamily="18" charset="0"/>
            </a:endParaRPr>
          </a:p>
          <a:p>
            <a:pPr marL="0" indent="0" algn="just">
              <a:buNone/>
            </a:pPr>
            <a:r>
              <a:rPr lang="en-US" sz="2800" dirty="0">
                <a:latin typeface="Arial Rounded MT Bold" panose="020F0704030504030204" pitchFamily="34" charset="0"/>
                <a:ea typeface="Cambria" panose="02040503050406030204" pitchFamily="18" charset="0"/>
              </a:rPr>
              <a:t>OUR VISION</a:t>
            </a:r>
          </a:p>
          <a:p>
            <a:pPr algn="just">
              <a:buFont typeface="Wingdings" panose="05000000000000000000" pitchFamily="2" charset="2"/>
              <a:buChar char="Ø"/>
            </a:pPr>
            <a:r>
              <a:rPr lang="en-US" sz="2800" dirty="0">
                <a:latin typeface="Arial Rounded MT Bold" panose="020F0704030504030204" pitchFamily="34" charset="0"/>
              </a:rPr>
              <a:t>Be the apex organization for promoting the growth of the seed industry through the </a:t>
            </a:r>
            <a:r>
              <a:rPr lang="en-US" sz="2800" u="sng" dirty="0">
                <a:latin typeface="Arial Rounded MT Bold" panose="020F0704030504030204" pitchFamily="34" charset="0"/>
              </a:rPr>
              <a:t>improvement of members’ businesses</a:t>
            </a:r>
            <a:r>
              <a:rPr lang="en-US" sz="2800" dirty="0">
                <a:latin typeface="Arial Rounded MT Bold" panose="020F0704030504030204" pitchFamily="34" charset="0"/>
              </a:rPr>
              <a:t> and the </a:t>
            </a:r>
            <a:r>
              <a:rPr lang="en-US" sz="2800" u="sng" dirty="0">
                <a:latin typeface="Arial Rounded MT Bold" panose="020F0704030504030204" pitchFamily="34" charset="0"/>
              </a:rPr>
              <a:t>use of quality seed </a:t>
            </a:r>
            <a:r>
              <a:rPr lang="en-US" sz="2800" dirty="0">
                <a:latin typeface="Arial Rounded MT Bold" panose="020F0704030504030204" pitchFamily="34" charset="0"/>
              </a:rPr>
              <a:t>for improved livelihoods in Ghana”</a:t>
            </a:r>
          </a:p>
          <a:p>
            <a:pPr algn="just">
              <a:buFont typeface="Wingdings" panose="05000000000000000000" pitchFamily="2" charset="2"/>
              <a:buChar char="Ø"/>
            </a:pPr>
            <a:endParaRPr lang="en-US" sz="2800" dirty="0">
              <a:latin typeface="Arial Rounded MT Bold" panose="020F0704030504030204" pitchFamily="34" charset="0"/>
            </a:endParaRPr>
          </a:p>
          <a:p>
            <a:pPr marL="0" indent="0" algn="just">
              <a:buNone/>
            </a:pPr>
            <a:r>
              <a:rPr lang="en-US" sz="2800" dirty="0">
                <a:latin typeface="Arial Rounded MT Bold" panose="020F0704030504030204" pitchFamily="34" charset="0"/>
              </a:rPr>
              <a:t>OUR MISSION</a:t>
            </a:r>
          </a:p>
          <a:p>
            <a:pPr algn="just">
              <a:buFont typeface="Wingdings" panose="05000000000000000000" pitchFamily="2" charset="2"/>
              <a:buChar char="Ø"/>
            </a:pPr>
            <a:r>
              <a:rPr lang="en-US" sz="2000" dirty="0">
                <a:latin typeface="Arial Rounded MT Bold" panose="020F0704030504030204" pitchFamily="34" charset="0"/>
              </a:rPr>
              <a:t>“</a:t>
            </a:r>
            <a:r>
              <a:rPr lang="en-US" sz="2800" dirty="0">
                <a:latin typeface="Arial Rounded MT Bold" panose="020F0704030504030204" pitchFamily="34" charset="0"/>
              </a:rPr>
              <a:t>To fulfill the interest of members through </a:t>
            </a:r>
            <a:r>
              <a:rPr lang="en-US" sz="2800" u="sng" dirty="0">
                <a:latin typeface="Arial Rounded MT Bold" panose="020F0704030504030204" pitchFamily="34" charset="0"/>
              </a:rPr>
              <a:t>strong advocacy </a:t>
            </a:r>
            <a:r>
              <a:rPr lang="en-US" sz="2800" u="sng" dirty="0" err="1">
                <a:latin typeface="Arial Rounded MT Bold" panose="020F0704030504030204" pitchFamily="34" charset="0"/>
              </a:rPr>
              <a:t>programmes</a:t>
            </a:r>
            <a:r>
              <a:rPr lang="en-US" sz="2800" u="sng" dirty="0">
                <a:latin typeface="Arial Rounded MT Bold" panose="020F0704030504030204" pitchFamily="34" charset="0"/>
              </a:rPr>
              <a:t> </a:t>
            </a:r>
            <a:r>
              <a:rPr lang="en-US" sz="2800" dirty="0">
                <a:latin typeface="Arial Rounded MT Bold" panose="020F0704030504030204" pitchFamily="34" charset="0"/>
              </a:rPr>
              <a:t>and </a:t>
            </a:r>
            <a:r>
              <a:rPr lang="en-US" sz="2800" u="sng" dirty="0">
                <a:latin typeface="Arial Rounded MT Bold" panose="020F0704030504030204" pitchFamily="34" charset="0"/>
              </a:rPr>
              <a:t>capacity building  </a:t>
            </a:r>
            <a:r>
              <a:rPr lang="en-US" sz="2800" dirty="0">
                <a:latin typeface="Arial Rounded MT Bold" panose="020F0704030504030204" pitchFamily="34" charset="0"/>
              </a:rPr>
              <a:t>in </a:t>
            </a:r>
            <a:r>
              <a:rPr lang="en-US" sz="2800" i="1" dirty="0">
                <a:latin typeface="Arial Rounded MT Bold" panose="020F0704030504030204" pitchFamily="34" charset="0"/>
              </a:rPr>
              <a:t>Technical &amp; Business Development skills</a:t>
            </a:r>
            <a:r>
              <a:rPr lang="en-US" sz="2800" dirty="0">
                <a:latin typeface="Arial Rounded MT Bold" panose="020F0704030504030204" pitchFamily="34" charset="0"/>
              </a:rPr>
              <a:t> and </a:t>
            </a:r>
            <a:r>
              <a:rPr lang="en-US" sz="2800" i="1" dirty="0">
                <a:latin typeface="Arial Rounded MT Bold" panose="020F0704030504030204" pitchFamily="34" charset="0"/>
              </a:rPr>
              <a:t>ethics</a:t>
            </a:r>
            <a:r>
              <a:rPr lang="en-US" sz="2800" dirty="0">
                <a:latin typeface="Arial Rounded MT Bold" panose="020F0704030504030204" pitchFamily="34" charset="0"/>
              </a:rPr>
              <a:t>, to </a:t>
            </a:r>
            <a:r>
              <a:rPr lang="en-US" sz="2800" u="sng" dirty="0">
                <a:latin typeface="Arial Rounded MT Bold" panose="020F0704030504030204" pitchFamily="34" charset="0"/>
              </a:rPr>
              <a:t>advance the seed industry </a:t>
            </a:r>
            <a:r>
              <a:rPr lang="en-US" sz="2800" dirty="0">
                <a:latin typeface="Arial Rounded MT Bold" panose="020F0704030504030204" pitchFamily="34" charset="0"/>
              </a:rPr>
              <a:t>in Ghana”</a:t>
            </a:r>
          </a:p>
          <a:p>
            <a:pPr algn="just">
              <a:buFont typeface="Wingdings" panose="05000000000000000000" pitchFamily="2" charset="2"/>
              <a:buChar char="Ø"/>
            </a:pPr>
            <a:endParaRPr lang="en-US" sz="2800" dirty="0">
              <a:latin typeface="Cambria" panose="02040503050406030204" pitchFamily="18" charset="0"/>
            </a:endParaRPr>
          </a:p>
          <a:p>
            <a:pPr algn="just">
              <a:buFont typeface="Wingdings" panose="05000000000000000000" pitchFamily="2" charset="2"/>
              <a:buChar char="Ø"/>
            </a:pPr>
            <a:endParaRPr lang="en-US" sz="2800" dirty="0">
              <a:latin typeface="Cambria" panose="02040503050406030204" pitchFamily="18" charset="0"/>
              <a:ea typeface="Cambria" panose="02040503050406030204" pitchFamily="18" charset="0"/>
            </a:endParaRP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6" name="Slide Number Placeholder 5">
            <a:extLst>
              <a:ext uri="{FF2B5EF4-FFF2-40B4-BE49-F238E27FC236}">
                <a16:creationId xmlns:a16="http://schemas.microsoft.com/office/drawing/2014/main" id="{E9645CB4-84E5-4232-9EBA-5E63F1714A23}"/>
              </a:ext>
            </a:extLst>
          </p:cNvPr>
          <p:cNvSpPr>
            <a:spLocks noGrp="1"/>
          </p:cNvSpPr>
          <p:nvPr>
            <p:ph type="sldNum" sz="quarter" idx="12"/>
          </p:nvPr>
        </p:nvSpPr>
        <p:spPr/>
        <p:txBody>
          <a:bodyPr/>
          <a:lstStyle/>
          <a:p>
            <a:fld id="{4535FDEC-D47D-4FB6-AEF9-212A8D9222DF}" type="slidenum">
              <a:rPr lang="en-US" smtClean="0"/>
              <a:t>5</a:t>
            </a:fld>
            <a:endParaRPr lang="en-US"/>
          </a:p>
        </p:txBody>
      </p:sp>
    </p:spTree>
    <p:extLst>
      <p:ext uri="{BB962C8B-B14F-4D97-AF65-F5344CB8AC3E}">
        <p14:creationId xmlns:p14="http://schemas.microsoft.com/office/powerpoint/2010/main" val="322435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235-8FD7-411C-B828-A7B8CCF75805}"/>
              </a:ext>
            </a:extLst>
          </p:cNvPr>
          <p:cNvSpPr>
            <a:spLocks noGrp="1"/>
          </p:cNvSpPr>
          <p:nvPr>
            <p:ph type="title"/>
          </p:nvPr>
        </p:nvSpPr>
        <p:spPr>
          <a:xfrm>
            <a:off x="1386288" y="319406"/>
            <a:ext cx="8086896" cy="896746"/>
          </a:xfrm>
          <a:solidFill>
            <a:schemeClr val="accent6"/>
          </a:solidFill>
        </p:spPr>
        <p:txBody>
          <a:bodyPr/>
          <a:lstStyle/>
          <a:p>
            <a:r>
              <a:rPr lang="en-US" b="1" dirty="0">
                <a:solidFill>
                  <a:schemeClr val="bg1"/>
                </a:solidFill>
                <a:latin typeface="Arial Rounded MT Bold" panose="020F0704030504030204" pitchFamily="34" charset="0"/>
              </a:rPr>
              <a:t>OUR CORE VALUES</a:t>
            </a:r>
          </a:p>
        </p:txBody>
      </p:sp>
      <p:sp>
        <p:nvSpPr>
          <p:cNvPr id="3" name="Content Placeholder 2">
            <a:extLst>
              <a:ext uri="{FF2B5EF4-FFF2-40B4-BE49-F238E27FC236}">
                <a16:creationId xmlns:a16="http://schemas.microsoft.com/office/drawing/2014/main" id="{85A9033E-AF95-4CEE-A00C-6AB881B5F2BD}"/>
              </a:ext>
            </a:extLst>
          </p:cNvPr>
          <p:cNvSpPr>
            <a:spLocks noGrp="1"/>
          </p:cNvSpPr>
          <p:nvPr>
            <p:ph idx="1"/>
          </p:nvPr>
        </p:nvSpPr>
        <p:spPr>
          <a:xfrm>
            <a:off x="438912" y="1428750"/>
            <a:ext cx="10085832" cy="5301234"/>
          </a:xfrm>
        </p:spPr>
        <p:txBody>
          <a:bodyPr>
            <a:normAutofit fontScale="92500" lnSpcReduction="10000"/>
          </a:bodyPr>
          <a:lstStyle/>
          <a:p>
            <a:pPr marL="0" lvl="0" indent="0">
              <a:lnSpc>
                <a:spcPct val="120000"/>
              </a:lnSpc>
              <a:buNone/>
            </a:pPr>
            <a:r>
              <a:rPr lang="en-US" sz="3000" dirty="0">
                <a:latin typeface="Arial Rounded MT Bold" panose="020F0704030504030204" pitchFamily="34" charset="0"/>
              </a:rPr>
              <a:t>We strive to:</a:t>
            </a:r>
          </a:p>
          <a:p>
            <a:pPr lvl="1">
              <a:lnSpc>
                <a:spcPct val="120000"/>
              </a:lnSpc>
            </a:pPr>
            <a:r>
              <a:rPr lang="en-US" sz="2800" dirty="0">
                <a:latin typeface="Arial Rounded MT Bold" panose="020F0704030504030204" pitchFamily="34" charset="0"/>
              </a:rPr>
              <a:t>Ensure equal recognition of all members, all of whom provide us with direction;</a:t>
            </a:r>
          </a:p>
          <a:p>
            <a:pPr lvl="1">
              <a:lnSpc>
                <a:spcPct val="120000"/>
              </a:lnSpc>
            </a:pPr>
            <a:r>
              <a:rPr lang="en-US" sz="2800" dirty="0">
                <a:latin typeface="Arial Rounded MT Bold" panose="020F0704030504030204" pitchFamily="34" charset="0"/>
              </a:rPr>
              <a:t>Encourage consensus-driven decision-making;</a:t>
            </a:r>
          </a:p>
          <a:p>
            <a:pPr lvl="1">
              <a:lnSpc>
                <a:spcPct val="120000"/>
              </a:lnSpc>
            </a:pPr>
            <a:r>
              <a:rPr lang="en-US" sz="2800" dirty="0">
                <a:latin typeface="Arial Rounded MT Bold" panose="020F0704030504030204" pitchFamily="34" charset="0"/>
              </a:rPr>
              <a:t>Promote member participation and prioritization of common issues;</a:t>
            </a:r>
          </a:p>
          <a:p>
            <a:pPr lvl="1">
              <a:lnSpc>
                <a:spcPct val="120000"/>
              </a:lnSpc>
            </a:pPr>
            <a:r>
              <a:rPr lang="en-US" sz="2800" dirty="0">
                <a:latin typeface="Arial Rounded MT Bold" panose="020F0704030504030204" pitchFamily="34" charset="0"/>
              </a:rPr>
              <a:t>Pursue alliances with other similar groups that can contribute to our objectives;</a:t>
            </a:r>
          </a:p>
          <a:p>
            <a:pPr lvl="1">
              <a:lnSpc>
                <a:spcPct val="120000"/>
              </a:lnSpc>
            </a:pPr>
            <a:r>
              <a:rPr lang="en-US" sz="2800" dirty="0">
                <a:latin typeface="Arial Rounded MT Bold" panose="020F0704030504030204" pitchFamily="34" charset="0"/>
              </a:rPr>
              <a:t>Ensure the highest level of ethics and transparency accompany all of our activities.</a:t>
            </a:r>
          </a:p>
          <a:p>
            <a:pPr marL="0" indent="0" algn="just">
              <a:buNone/>
            </a:pPr>
            <a:endParaRPr lang="en-US" sz="2800" dirty="0">
              <a:latin typeface="Cambria" panose="02040503050406030204" pitchFamily="18" charset="0"/>
            </a:endParaRPr>
          </a:p>
          <a:p>
            <a:pPr algn="just">
              <a:buFont typeface="Wingdings" panose="05000000000000000000" pitchFamily="2" charset="2"/>
              <a:buChar char="Ø"/>
            </a:pPr>
            <a:endParaRPr lang="en-US" sz="2800" dirty="0">
              <a:latin typeface="Cambria" panose="02040503050406030204" pitchFamily="18" charset="0"/>
              <a:ea typeface="Cambria" panose="02040503050406030204" pitchFamily="18" charset="0"/>
            </a:endParaRP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Footer Placeholder 4">
            <a:extLst>
              <a:ext uri="{FF2B5EF4-FFF2-40B4-BE49-F238E27FC236}">
                <a16:creationId xmlns:a16="http://schemas.microsoft.com/office/drawing/2014/main" id="{E34585C6-A24E-4553-AB7F-94D54FC31162}"/>
              </a:ext>
            </a:extLst>
          </p:cNvPr>
          <p:cNvSpPr>
            <a:spLocks noGrp="1"/>
          </p:cNvSpPr>
          <p:nvPr>
            <p:ph type="ftr" sz="quarter" idx="11"/>
          </p:nvPr>
        </p:nvSpPr>
        <p:spPr/>
        <p:txBody>
          <a:bodyPr/>
          <a:lstStyle/>
          <a:p>
            <a:r>
              <a:rPr lang="en-US"/>
              <a:t>TASAI/MOFA Seed Sector Stakeholders' Workshop, Accra - NASTAG Presentation</a:t>
            </a:r>
          </a:p>
        </p:txBody>
      </p:sp>
      <p:sp>
        <p:nvSpPr>
          <p:cNvPr id="6" name="Slide Number Placeholder 5">
            <a:extLst>
              <a:ext uri="{FF2B5EF4-FFF2-40B4-BE49-F238E27FC236}">
                <a16:creationId xmlns:a16="http://schemas.microsoft.com/office/drawing/2014/main" id="{5C10F905-CDF0-4C04-AF24-E87BA0DABAFC}"/>
              </a:ext>
            </a:extLst>
          </p:cNvPr>
          <p:cNvSpPr>
            <a:spLocks noGrp="1"/>
          </p:cNvSpPr>
          <p:nvPr>
            <p:ph type="sldNum" sz="quarter" idx="12"/>
          </p:nvPr>
        </p:nvSpPr>
        <p:spPr/>
        <p:txBody>
          <a:bodyPr/>
          <a:lstStyle/>
          <a:p>
            <a:fld id="{4535FDEC-D47D-4FB6-AEF9-212A8D9222DF}" type="slidenum">
              <a:rPr lang="en-US" smtClean="0"/>
              <a:t>6</a:t>
            </a:fld>
            <a:endParaRPr lang="en-US"/>
          </a:p>
        </p:txBody>
      </p:sp>
      <p:sp>
        <p:nvSpPr>
          <p:cNvPr id="7" name="Date Placeholder 6">
            <a:extLst>
              <a:ext uri="{FF2B5EF4-FFF2-40B4-BE49-F238E27FC236}">
                <a16:creationId xmlns:a16="http://schemas.microsoft.com/office/drawing/2014/main" id="{05EC3D4C-A7AE-4CAB-9007-4E3E24D41F54}"/>
              </a:ext>
            </a:extLst>
          </p:cNvPr>
          <p:cNvSpPr>
            <a:spLocks noGrp="1"/>
          </p:cNvSpPr>
          <p:nvPr>
            <p:ph type="dt" sz="half" idx="10"/>
          </p:nvPr>
        </p:nvSpPr>
        <p:spPr/>
        <p:txBody>
          <a:bodyPr/>
          <a:lstStyle/>
          <a:p>
            <a:r>
              <a:rPr lang="en-US"/>
              <a:t>30/5/2019</a:t>
            </a:r>
          </a:p>
        </p:txBody>
      </p:sp>
    </p:spTree>
    <p:extLst>
      <p:ext uri="{BB962C8B-B14F-4D97-AF65-F5344CB8AC3E}">
        <p14:creationId xmlns:p14="http://schemas.microsoft.com/office/powerpoint/2010/main" val="281864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235-8FD7-411C-B828-A7B8CCF75805}"/>
              </a:ext>
            </a:extLst>
          </p:cNvPr>
          <p:cNvSpPr>
            <a:spLocks noGrp="1"/>
          </p:cNvSpPr>
          <p:nvPr>
            <p:ph type="title"/>
          </p:nvPr>
        </p:nvSpPr>
        <p:spPr>
          <a:xfrm>
            <a:off x="1386288" y="159703"/>
            <a:ext cx="8086896" cy="896746"/>
          </a:xfrm>
          <a:solidFill>
            <a:schemeClr val="accent6"/>
          </a:solidFill>
        </p:spPr>
        <p:txBody>
          <a:bodyPr/>
          <a:lstStyle/>
          <a:p>
            <a:r>
              <a:rPr lang="en-US" b="1" dirty="0">
                <a:solidFill>
                  <a:schemeClr val="bg1"/>
                </a:solidFill>
                <a:latin typeface="Arial Rounded MT Bold" panose="020F0704030504030204" pitchFamily="34" charset="0"/>
              </a:rPr>
              <a:t>OUR GOALS</a:t>
            </a:r>
          </a:p>
        </p:txBody>
      </p:sp>
      <p:sp>
        <p:nvSpPr>
          <p:cNvPr id="3" name="Content Placeholder 2">
            <a:extLst>
              <a:ext uri="{FF2B5EF4-FFF2-40B4-BE49-F238E27FC236}">
                <a16:creationId xmlns:a16="http://schemas.microsoft.com/office/drawing/2014/main" id="{85A9033E-AF95-4CEE-A00C-6AB881B5F2BD}"/>
              </a:ext>
            </a:extLst>
          </p:cNvPr>
          <p:cNvSpPr>
            <a:spLocks noGrp="1"/>
          </p:cNvSpPr>
          <p:nvPr>
            <p:ph idx="1"/>
          </p:nvPr>
        </p:nvSpPr>
        <p:spPr>
          <a:xfrm>
            <a:off x="318240" y="1348422"/>
            <a:ext cx="11413512" cy="5346846"/>
          </a:xfrm>
        </p:spPr>
        <p:txBody>
          <a:bodyPr>
            <a:normAutofit fontScale="32500" lnSpcReduction="20000"/>
          </a:bodyPr>
          <a:lstStyle/>
          <a:p>
            <a:r>
              <a:rPr lang="en-US" sz="7400" dirty="0"/>
              <a:t> </a:t>
            </a:r>
            <a:r>
              <a:rPr lang="en-US" sz="7400" dirty="0">
                <a:latin typeface="Arial Rounded MT Bold" panose="020F0704030504030204" pitchFamily="34" charset="0"/>
              </a:rPr>
              <a:t>Enhance NASTAG’s exposure and recognition</a:t>
            </a:r>
          </a:p>
          <a:p>
            <a:pPr marL="0" indent="0">
              <a:buNone/>
            </a:pPr>
            <a:endParaRPr lang="en-US" sz="7400" dirty="0">
              <a:latin typeface="Arial Rounded MT Bold" panose="020F0704030504030204" pitchFamily="34" charset="0"/>
            </a:endParaRPr>
          </a:p>
          <a:p>
            <a:r>
              <a:rPr lang="en-US" sz="7400" dirty="0">
                <a:latin typeface="Arial Rounded MT Bold" panose="020F0704030504030204" pitchFamily="34" charset="0"/>
              </a:rPr>
              <a:t> Develop sources of funding to sustain NASTAG</a:t>
            </a:r>
          </a:p>
          <a:p>
            <a:pPr marL="0" indent="0">
              <a:buNone/>
            </a:pPr>
            <a:endParaRPr lang="en-US" sz="7400" dirty="0">
              <a:latin typeface="Arial Rounded MT Bold" panose="020F0704030504030204" pitchFamily="34" charset="0"/>
            </a:endParaRPr>
          </a:p>
          <a:p>
            <a:r>
              <a:rPr lang="en-US" sz="7400" dirty="0">
                <a:latin typeface="Arial Rounded MT Bold" panose="020F0704030504030204" pitchFamily="34" charset="0"/>
              </a:rPr>
              <a:t> Serve as the channel for the provision of improved seeds </a:t>
            </a:r>
          </a:p>
          <a:p>
            <a:pPr marL="0" indent="0">
              <a:buNone/>
            </a:pPr>
            <a:endParaRPr lang="en-US" sz="7400" dirty="0">
              <a:latin typeface="Arial Rounded MT Bold" panose="020F0704030504030204" pitchFamily="34" charset="0"/>
            </a:endParaRPr>
          </a:p>
          <a:p>
            <a:r>
              <a:rPr lang="en-US" sz="7400" dirty="0">
                <a:latin typeface="Arial Rounded MT Bold" panose="020F0704030504030204" pitchFamily="34" charset="0"/>
              </a:rPr>
              <a:t> Enhance seed marketing to reach all farmers, increasing yields and improving livelihoods</a:t>
            </a:r>
          </a:p>
          <a:p>
            <a:pPr marL="0" indent="0">
              <a:buNone/>
            </a:pPr>
            <a:endParaRPr lang="en-US" sz="7400" dirty="0">
              <a:latin typeface="Arial Rounded MT Bold" panose="020F0704030504030204" pitchFamily="34" charset="0"/>
            </a:endParaRPr>
          </a:p>
          <a:p>
            <a:r>
              <a:rPr lang="en-US" sz="7400" dirty="0">
                <a:latin typeface="Arial Rounded MT Bold" panose="020F0704030504030204" pitchFamily="34" charset="0"/>
              </a:rPr>
              <a:t>Advocate for and contribute to an efficient and evidence-based agricultural legal environment</a:t>
            </a:r>
          </a:p>
          <a:p>
            <a:pPr marL="0" indent="0">
              <a:buNone/>
            </a:pPr>
            <a:endParaRPr lang="en-US" sz="7400" dirty="0">
              <a:latin typeface="Arial Rounded MT Bold" panose="020F0704030504030204" pitchFamily="34" charset="0"/>
            </a:endParaRPr>
          </a:p>
          <a:p>
            <a:r>
              <a:rPr lang="en-US" sz="7400" dirty="0">
                <a:latin typeface="Arial Rounded MT Bold" panose="020F0704030504030204" pitchFamily="34" charset="0"/>
              </a:rPr>
              <a:t> Contribute to secure funding for National Seed Plan Implementation</a:t>
            </a:r>
          </a:p>
          <a:p>
            <a:pPr marL="0" indent="0" algn="just">
              <a:buNone/>
            </a:pPr>
            <a:endParaRPr lang="en-US" sz="11200" dirty="0">
              <a:latin typeface="Cambria" panose="02040503050406030204" pitchFamily="18" charset="0"/>
            </a:endParaRPr>
          </a:p>
          <a:p>
            <a:pPr algn="just">
              <a:buFont typeface="Wingdings" panose="05000000000000000000" pitchFamily="2" charset="2"/>
              <a:buChar char="Ø"/>
            </a:pPr>
            <a:endParaRPr lang="en-US" sz="11200" dirty="0">
              <a:latin typeface="Cambria" panose="02040503050406030204" pitchFamily="18" charset="0"/>
              <a:ea typeface="Cambria" panose="02040503050406030204" pitchFamily="18" charset="0"/>
            </a:endParaRP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576"/>
            <a:ext cx="1386288" cy="1384998"/>
          </a:xfrm>
          <a:prstGeom prst="rect">
            <a:avLst/>
          </a:prstGeom>
          <a:noFill/>
          <a:ln>
            <a:noFill/>
          </a:ln>
        </p:spPr>
      </p:pic>
      <p:sp>
        <p:nvSpPr>
          <p:cNvPr id="6" name="Slide Number Placeholder 5">
            <a:extLst>
              <a:ext uri="{FF2B5EF4-FFF2-40B4-BE49-F238E27FC236}">
                <a16:creationId xmlns:a16="http://schemas.microsoft.com/office/drawing/2014/main" id="{06F65808-C190-408A-B240-64EB291B4FF3}"/>
              </a:ext>
            </a:extLst>
          </p:cNvPr>
          <p:cNvSpPr>
            <a:spLocks noGrp="1"/>
          </p:cNvSpPr>
          <p:nvPr>
            <p:ph type="sldNum" sz="quarter" idx="12"/>
          </p:nvPr>
        </p:nvSpPr>
        <p:spPr/>
        <p:txBody>
          <a:bodyPr/>
          <a:lstStyle/>
          <a:p>
            <a:fld id="{4535FDEC-D47D-4FB6-AEF9-212A8D9222DF}" type="slidenum">
              <a:rPr lang="en-US" smtClean="0"/>
              <a:t>7</a:t>
            </a:fld>
            <a:endParaRPr lang="en-US"/>
          </a:p>
        </p:txBody>
      </p:sp>
    </p:spTree>
    <p:extLst>
      <p:ext uri="{BB962C8B-B14F-4D97-AF65-F5344CB8AC3E}">
        <p14:creationId xmlns:p14="http://schemas.microsoft.com/office/powerpoint/2010/main" val="222253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36851-2ACC-4C24-9C99-09876EDD8606}"/>
              </a:ext>
            </a:extLst>
          </p:cNvPr>
          <p:cNvSpPr>
            <a:spLocks noGrp="1"/>
          </p:cNvSpPr>
          <p:nvPr>
            <p:ph idx="1"/>
          </p:nvPr>
        </p:nvSpPr>
        <p:spPr>
          <a:xfrm>
            <a:off x="73151" y="1499616"/>
            <a:ext cx="10425923" cy="5358384"/>
          </a:xfrm>
        </p:spPr>
        <p:txBody>
          <a:bodyPr>
            <a:normAutofit/>
          </a:bodyPr>
          <a:lstStyle/>
          <a:p>
            <a:pPr marL="0" indent="0" algn="ctr">
              <a:buNone/>
            </a:pPr>
            <a:r>
              <a:rPr lang="en-US" sz="4400" dirty="0">
                <a:latin typeface="Arial Rounded MT Bold" panose="020F0704030504030204" pitchFamily="34" charset="0"/>
              </a:rPr>
              <a:t>OVERVIEW OF THE SEED SECTOR &amp; THE ROLE/STATUS OF NASTAG:</a:t>
            </a:r>
            <a:r>
              <a:rPr lang="en-US" sz="2800" dirty="0">
                <a:latin typeface="Arial Rounded MT Bold" panose="020F0704030504030204" pitchFamily="34" charset="0"/>
              </a:rPr>
              <a:t> </a:t>
            </a:r>
          </a:p>
          <a:p>
            <a:pPr lvl="1"/>
            <a:r>
              <a:rPr lang="en-US" sz="4400" dirty="0">
                <a:latin typeface="Arial Rounded MT Bold" panose="020F0704030504030204" pitchFamily="34" charset="0"/>
              </a:rPr>
              <a:t> Brief Background to the Sector</a:t>
            </a:r>
          </a:p>
          <a:p>
            <a:pPr lvl="1"/>
            <a:r>
              <a:rPr lang="en-US" sz="4400" dirty="0">
                <a:latin typeface="Arial Rounded MT Bold" panose="020F0704030504030204" pitchFamily="34" charset="0"/>
              </a:rPr>
              <a:t>Advances / Progress so far</a:t>
            </a:r>
          </a:p>
          <a:p>
            <a:pPr lvl="1"/>
            <a:r>
              <a:rPr lang="en-US" sz="4400" dirty="0">
                <a:latin typeface="Arial Rounded MT Bold" panose="020F0704030504030204" pitchFamily="34" charset="0"/>
              </a:rPr>
              <a:t>Challenges</a:t>
            </a:r>
          </a:p>
          <a:p>
            <a:pPr lvl="1"/>
            <a:r>
              <a:rPr lang="en-US" sz="4400" dirty="0">
                <a:latin typeface="Arial Rounded MT Bold" panose="020F0704030504030204" pitchFamily="34" charset="0"/>
              </a:rPr>
              <a:t>Perspectives / the Way Forward</a:t>
            </a:r>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5" name="Slide Number Placeholder 4">
            <a:extLst>
              <a:ext uri="{FF2B5EF4-FFF2-40B4-BE49-F238E27FC236}">
                <a16:creationId xmlns:a16="http://schemas.microsoft.com/office/drawing/2014/main" id="{C61CA4A1-F5E5-4FEB-8BB9-743464D8C742}"/>
              </a:ext>
            </a:extLst>
          </p:cNvPr>
          <p:cNvSpPr>
            <a:spLocks noGrp="1"/>
          </p:cNvSpPr>
          <p:nvPr>
            <p:ph type="sldNum" sz="quarter" idx="12"/>
          </p:nvPr>
        </p:nvSpPr>
        <p:spPr/>
        <p:txBody>
          <a:bodyPr/>
          <a:lstStyle/>
          <a:p>
            <a:fld id="{4535FDEC-D47D-4FB6-AEF9-212A8D9222DF}" type="slidenum">
              <a:rPr lang="en-US" smtClean="0"/>
              <a:t>8</a:t>
            </a:fld>
            <a:endParaRPr lang="en-US"/>
          </a:p>
        </p:txBody>
      </p:sp>
    </p:spTree>
    <p:extLst>
      <p:ext uri="{BB962C8B-B14F-4D97-AF65-F5344CB8AC3E}">
        <p14:creationId xmlns:p14="http://schemas.microsoft.com/office/powerpoint/2010/main" val="315713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6235-8FD7-411C-B828-A7B8CCF75805}"/>
              </a:ext>
            </a:extLst>
          </p:cNvPr>
          <p:cNvSpPr>
            <a:spLocks noGrp="1"/>
          </p:cNvSpPr>
          <p:nvPr>
            <p:ph type="title"/>
          </p:nvPr>
        </p:nvSpPr>
        <p:spPr>
          <a:xfrm>
            <a:off x="1386288" y="326422"/>
            <a:ext cx="8169192" cy="1058576"/>
          </a:xfrm>
          <a:solidFill>
            <a:schemeClr val="accent6"/>
          </a:solidFill>
        </p:spPr>
        <p:txBody>
          <a:bodyPr>
            <a:normAutofit fontScale="90000"/>
          </a:bodyPr>
          <a:lstStyle/>
          <a:p>
            <a:pPr algn="ctr"/>
            <a:r>
              <a:rPr lang="en-US" b="1" dirty="0">
                <a:solidFill>
                  <a:schemeClr val="bg1"/>
                </a:solidFill>
                <a:latin typeface="Arial Rounded MT Bold" panose="020F0704030504030204" pitchFamily="34" charset="0"/>
              </a:rPr>
              <a:t>BRIEF BACKGROUND TO THE SECTOR</a:t>
            </a:r>
          </a:p>
        </p:txBody>
      </p:sp>
      <p:sp>
        <p:nvSpPr>
          <p:cNvPr id="3" name="Content Placeholder 2">
            <a:extLst>
              <a:ext uri="{FF2B5EF4-FFF2-40B4-BE49-F238E27FC236}">
                <a16:creationId xmlns:a16="http://schemas.microsoft.com/office/drawing/2014/main" id="{85A9033E-AF95-4CEE-A00C-6AB881B5F2BD}"/>
              </a:ext>
            </a:extLst>
          </p:cNvPr>
          <p:cNvSpPr>
            <a:spLocks noGrp="1"/>
          </p:cNvSpPr>
          <p:nvPr>
            <p:ph idx="1"/>
          </p:nvPr>
        </p:nvSpPr>
        <p:spPr>
          <a:xfrm>
            <a:off x="438912" y="1428750"/>
            <a:ext cx="9784080" cy="5301234"/>
          </a:xfrm>
        </p:spPr>
        <p:txBody>
          <a:bodyPr>
            <a:normAutofit/>
          </a:bodyPr>
          <a:lstStyle/>
          <a:p>
            <a:pPr>
              <a:buFont typeface="Wingdings" panose="05000000000000000000" pitchFamily="2" charset="2"/>
              <a:buChar char="Ø"/>
            </a:pPr>
            <a:r>
              <a:rPr lang="en-US" sz="2800" b="1" u="sng" dirty="0">
                <a:latin typeface="Arial Rounded MT Bold" panose="020F0704030504030204" pitchFamily="34" charset="0"/>
              </a:rPr>
              <a:t>Quality seeds </a:t>
            </a:r>
            <a:r>
              <a:rPr lang="en-US" sz="2600" dirty="0">
                <a:latin typeface="Arial Rounded MT Bold" panose="020F0704030504030204" pitchFamily="34" charset="0"/>
              </a:rPr>
              <a:t>are a prerequisite to </a:t>
            </a:r>
            <a:r>
              <a:rPr lang="en-US" sz="2400" b="1" u="sng" dirty="0">
                <a:latin typeface="Arial Rounded MT Bold" panose="020F0704030504030204" pitchFamily="34" charset="0"/>
              </a:rPr>
              <a:t>Productive  and Profitability agriculture </a:t>
            </a:r>
            <a:r>
              <a:rPr lang="en-US" sz="2600" dirty="0">
                <a:latin typeface="Arial Rounded MT Bold" panose="020F0704030504030204" pitchFamily="34" charset="0"/>
              </a:rPr>
              <a:t>and constitute a major pathway for the achievement of </a:t>
            </a:r>
            <a:r>
              <a:rPr lang="en-US" sz="2800" b="1" u="sng" dirty="0">
                <a:latin typeface="Arial Rounded MT Bold" panose="020F0704030504030204" pitchFamily="34" charset="0"/>
              </a:rPr>
              <a:t>national food security goals</a:t>
            </a:r>
            <a:r>
              <a:rPr lang="en-US" sz="2800" b="1" dirty="0">
                <a:latin typeface="Arial Rounded MT Bold" panose="020F0704030504030204" pitchFamily="34" charset="0"/>
              </a:rPr>
              <a:t>.</a:t>
            </a:r>
          </a:p>
          <a:p>
            <a:pPr marL="0" indent="0">
              <a:buNone/>
            </a:pPr>
            <a:endParaRPr lang="en-US" sz="2600" dirty="0">
              <a:latin typeface="Arial Rounded MT Bold" panose="020F0704030504030204" pitchFamily="34" charset="0"/>
            </a:endParaRPr>
          </a:p>
          <a:p>
            <a:pPr>
              <a:buFont typeface="Wingdings" panose="05000000000000000000" pitchFamily="2" charset="2"/>
              <a:buChar char="Ø"/>
            </a:pPr>
            <a:r>
              <a:rPr lang="en-US" sz="2600" dirty="0">
                <a:latin typeface="Arial Rounded MT Bold" panose="020F0704030504030204" pitchFamily="34" charset="0"/>
              </a:rPr>
              <a:t>In Ghana’s agricultural development efforts, </a:t>
            </a:r>
            <a:r>
              <a:rPr lang="en-US" sz="2800" b="1" u="sng" dirty="0">
                <a:latin typeface="Arial Rounded MT Bold" panose="020F0704030504030204" pitchFamily="34" charset="0"/>
              </a:rPr>
              <a:t>Quality Seed</a:t>
            </a:r>
            <a:r>
              <a:rPr lang="en-US" sz="2800" b="1" dirty="0">
                <a:latin typeface="Arial Rounded MT Bold" panose="020F0704030504030204" pitchFamily="34" charset="0"/>
              </a:rPr>
              <a:t> </a:t>
            </a:r>
            <a:r>
              <a:rPr lang="en-US" sz="2600" dirty="0">
                <a:latin typeface="Arial Rounded MT Bold" panose="020F0704030504030204" pitchFamily="34" charset="0"/>
              </a:rPr>
              <a:t>is one of the basic inputs for increasing agricultural productivity and achieving food self-sufficiency.</a:t>
            </a:r>
          </a:p>
          <a:p>
            <a:pPr marL="0" indent="0">
              <a:buNone/>
            </a:pPr>
            <a:endParaRPr lang="en-US" sz="2600" dirty="0">
              <a:latin typeface="Arial Rounded MT Bold" panose="020F0704030504030204" pitchFamily="34" charset="0"/>
            </a:endParaRPr>
          </a:p>
          <a:p>
            <a:pPr>
              <a:buFont typeface="Wingdings" panose="05000000000000000000" pitchFamily="2" charset="2"/>
              <a:buChar char="Ø"/>
            </a:pPr>
            <a:r>
              <a:rPr lang="en-US" sz="2600" dirty="0">
                <a:latin typeface="Arial Rounded MT Bold" panose="020F0704030504030204" pitchFamily="34" charset="0"/>
              </a:rPr>
              <a:t>Currently, due to the dominance of small-scale holders, the use of quality seed is very much limited with only averagely </a:t>
            </a:r>
            <a:r>
              <a:rPr lang="en-US" sz="2600" u="sng" dirty="0">
                <a:solidFill>
                  <a:srgbClr val="FF0000"/>
                </a:solidFill>
                <a:latin typeface="Arial Rounded MT Bold" panose="020F0704030504030204" pitchFamily="34" charset="0"/>
              </a:rPr>
              <a:t>14% of farmers using certified </a:t>
            </a:r>
            <a:r>
              <a:rPr lang="en-US" sz="2600" u="sng" dirty="0">
                <a:solidFill>
                  <a:schemeClr val="accent5"/>
                </a:solidFill>
                <a:latin typeface="Arial Rounded MT Bold" panose="020F0704030504030204" pitchFamily="34" charset="0"/>
              </a:rPr>
              <a:t>seeds. </a:t>
            </a:r>
          </a:p>
          <a:p>
            <a:pPr marL="0" indent="0">
              <a:buNone/>
            </a:pPr>
            <a:endParaRPr lang="en-US" sz="2800" b="1" dirty="0">
              <a:latin typeface="Arial Rounded MT Bold" panose="020F0704030504030204" pitchFamily="34" charset="0"/>
              <a:ea typeface="Cambria" panose="02040503050406030204" pitchFamily="18" charset="0"/>
            </a:endParaRPr>
          </a:p>
          <a:p>
            <a:pPr algn="just">
              <a:buFont typeface="Wingdings" panose="05000000000000000000" pitchFamily="2" charset="2"/>
              <a:buChar char="q"/>
            </a:pPr>
            <a:endParaRPr lang="en-US" dirty="0">
              <a:latin typeface="Cambria" panose="02040503050406030204" pitchFamily="18" charset="0"/>
              <a:ea typeface="Cambria" panose="02040503050406030204" pitchFamily="18" charset="0"/>
            </a:endParaRPr>
          </a:p>
          <a:p>
            <a:endParaRPr lang="en-US" dirty="0"/>
          </a:p>
        </p:txBody>
      </p:sp>
      <p:pic>
        <p:nvPicPr>
          <p:cNvPr id="4" name="Picture 3" descr="C:\Users\Augusta\Desktop\NASTAG LOGO 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86288" cy="1384998"/>
          </a:xfrm>
          <a:prstGeom prst="rect">
            <a:avLst/>
          </a:prstGeom>
          <a:noFill/>
          <a:ln>
            <a:noFill/>
          </a:ln>
        </p:spPr>
      </p:pic>
      <p:sp>
        <p:nvSpPr>
          <p:cNvPr id="6" name="Slide Number Placeholder 5">
            <a:extLst>
              <a:ext uri="{FF2B5EF4-FFF2-40B4-BE49-F238E27FC236}">
                <a16:creationId xmlns:a16="http://schemas.microsoft.com/office/drawing/2014/main" id="{6F563D42-40F9-42FF-AC44-5C0DFB31578E}"/>
              </a:ext>
            </a:extLst>
          </p:cNvPr>
          <p:cNvSpPr>
            <a:spLocks noGrp="1"/>
          </p:cNvSpPr>
          <p:nvPr>
            <p:ph type="sldNum" sz="quarter" idx="12"/>
          </p:nvPr>
        </p:nvSpPr>
        <p:spPr/>
        <p:txBody>
          <a:bodyPr/>
          <a:lstStyle/>
          <a:p>
            <a:fld id="{4535FDEC-D47D-4FB6-AEF9-212A8D9222DF}" type="slidenum">
              <a:rPr lang="en-US" smtClean="0"/>
              <a:t>9</a:t>
            </a:fld>
            <a:endParaRPr lang="en-US"/>
          </a:p>
        </p:txBody>
      </p:sp>
    </p:spTree>
    <p:extLst>
      <p:ext uri="{BB962C8B-B14F-4D97-AF65-F5344CB8AC3E}">
        <p14:creationId xmlns:p14="http://schemas.microsoft.com/office/powerpoint/2010/main" val="29055022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1725</TotalTime>
  <Words>2102</Words>
  <Application>Microsoft Office PowerPoint</Application>
  <PresentationFormat>Widescreen</PresentationFormat>
  <Paragraphs>309</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Narrow</vt:lpstr>
      <vt:lpstr>Arial Rounded MT Bold</vt:lpstr>
      <vt:lpstr>Calibri</vt:lpstr>
      <vt:lpstr>Cambria</vt:lpstr>
      <vt:lpstr>Courier New</vt:lpstr>
      <vt:lpstr>Trebuchet MS</vt:lpstr>
      <vt:lpstr>Wingdings</vt:lpstr>
      <vt:lpstr>Wingdings 3</vt:lpstr>
      <vt:lpstr>Facet</vt:lpstr>
      <vt:lpstr>PowerPoint Presentation</vt:lpstr>
      <vt:lpstr>OUTLINE OF THE PRESENTATION</vt:lpstr>
      <vt:lpstr>INTRODUCTION</vt:lpstr>
      <vt:lpstr>INTRODUCTION …/2</vt:lpstr>
      <vt:lpstr>VISION AND MISSION</vt:lpstr>
      <vt:lpstr>OUR CORE VALUES</vt:lpstr>
      <vt:lpstr>OUR GOALS</vt:lpstr>
      <vt:lpstr>PowerPoint Presentation</vt:lpstr>
      <vt:lpstr>BRIEF BACKGROUND TO THE SECTOR</vt:lpstr>
      <vt:lpstr>SEED SECTOR (2)</vt:lpstr>
      <vt:lpstr>SEED SECTOR (3)</vt:lpstr>
      <vt:lpstr>ADVANCES / PROGRESS SO FAR </vt:lpstr>
      <vt:lpstr>ADVANCES / PROGRESS SO FAR (2)</vt:lpstr>
      <vt:lpstr>ADVANCES / PROGRESS SO FAR (3)</vt:lpstr>
      <vt:lpstr>ADVANCES / PROGRESS SO FAR (4)</vt:lpstr>
      <vt:lpstr>ADVANCES / PROGRESS SO FAR  (5) </vt:lpstr>
      <vt:lpstr>ADVANCES / PROGRESS SO FAR (6)</vt:lpstr>
      <vt:lpstr>ADVANCES / PROGRESS SO FAR  (7)</vt:lpstr>
      <vt:lpstr>ADVANCES / PROGRESS SO FAR  (8)</vt:lpstr>
      <vt:lpstr>Challenges </vt:lpstr>
      <vt:lpstr>Challenges (2)</vt:lpstr>
      <vt:lpstr>Perspectives / the Way Forward</vt:lpstr>
      <vt:lpstr>Perspectives (2)</vt:lpstr>
      <vt:lpstr>Perspectives (3)</vt:lpstr>
      <vt:lpstr>Perspectives (4)</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Yakubu Iddrisu</dc:creator>
  <cp:lastModifiedBy>Augusta Clottey</cp:lastModifiedBy>
  <cp:revision>52</cp:revision>
  <dcterms:created xsi:type="dcterms:W3CDTF">2019-05-27T11:27:16Z</dcterms:created>
  <dcterms:modified xsi:type="dcterms:W3CDTF">2019-08-22T10:56:08Z</dcterms:modified>
</cp:coreProperties>
</file>